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26.png" ContentType="image/png"/>
  <Override PartName="/ppt/media/hdphoto2.wdp" ContentType="image/vnd.ms-photo"/>
  <Override PartName="/ppt/media/image25.png" ContentType="image/png"/>
  <Override PartName="/ppt/media/hdphoto1.wdp" ContentType="image/vnd.ms-photo"/>
  <Override PartName="/ppt/media/image2.png" ContentType="image/png"/>
  <Override PartName="/ppt/media/image50.png" ContentType="image/png"/>
  <Override PartName="/ppt/media/image5.gif" ContentType="image/gif"/>
  <Override PartName="/ppt/media/hdphoto19.wdp" ContentType="image/vnd.ms-photo"/>
  <Override PartName="/ppt/media/image3.png" ContentType="image/png"/>
  <Override PartName="/ppt/media/image70.png" ContentType="image/png"/>
  <Override PartName="/ppt/media/image4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27.gif" ContentType="image/gif"/>
  <Override PartName="/ppt/media/image74.png" ContentType="image/png"/>
  <Override PartName="/ppt/media/image8.png" ContentType="image/png"/>
  <Override PartName="/ppt/media/hdphoto3.wdp" ContentType="image/vnd.ms-photo"/>
  <Override PartName="/ppt/media/image75.png" ContentType="image/png"/>
  <Override PartName="/ppt/media/image9.png" ContentType="image/png"/>
  <Override PartName="/ppt/media/hdphoto4.wdp" ContentType="image/vnd.ms-photo"/>
  <Override PartName="/ppt/media/image100.png" ContentType="image/png"/>
  <Override PartName="/ppt/media/image28.png" ContentType="image/png"/>
  <Override PartName="/ppt/media/image10.png" ContentType="image/png"/>
  <Override PartName="/ppt/media/image31.gif" ContentType="image/gif"/>
  <Override PartName="/ppt/media/hdphoto5.wdp" ContentType="image/vnd.ms-photo"/>
  <Override PartName="/ppt/media/image101.png" ContentType="image/png"/>
  <Override PartName="/ppt/media/image29.png" ContentType="image/png"/>
  <Override PartName="/ppt/media/image11.png" ContentType="image/png"/>
  <Override PartName="/ppt/media/hdphoto6.wdp" ContentType="image/vnd.ms-photo"/>
  <Override PartName="/ppt/media/image40.png" ContentType="image/png"/>
  <Override PartName="/ppt/media/image12.png" ContentType="image/png"/>
  <Override PartName="/ppt/media/image33.gif" ContentType="image/gif"/>
  <Override PartName="/ppt/media/hdphoto7.wdp" ContentType="image/vnd.ms-photo"/>
  <Override PartName="/ppt/media/hdphoto20.wdp" ContentType="image/vnd.ms-photo"/>
  <Override PartName="/ppt/media/image41.png" ContentType="image/png"/>
  <Override PartName="/ppt/media/image13.gif" ContentType="image/gif"/>
  <Override PartName="/ppt/media/image49.png" ContentType="image/png"/>
  <Override PartName="/ppt/media/image14.gif" ContentType="image/gif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hdphoto8.wdp" ContentType="image/vnd.ms-photo"/>
  <Override PartName="/ppt/media/image42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hdphoto9.wdp" ContentType="image/vnd.ms-photo"/>
  <Override PartName="/ppt/media/image43.png" ContentType="image/png"/>
  <Override PartName="/ppt/media/image30.gif" ContentType="image/gif"/>
  <Override PartName="/ppt/media/image32.png" ContentType="image/png"/>
  <Override PartName="/ppt/media/hdphoto11.wdp" ContentType="image/vnd.ms-photo"/>
  <Override PartName="/ppt/media/hdphoto10.wdp" ContentType="image/vnd.ms-photo"/>
  <Override PartName="/ppt/media/image34.gif" ContentType="image/gif"/>
  <Override PartName="/ppt/media/image35.gif" ContentType="image/gif"/>
  <Override PartName="/ppt/media/hdphoto15.wdp" ContentType="image/vnd.ms-photo"/>
  <Override PartName="/ppt/media/image36.png" ContentType="image/png"/>
  <Override PartName="/ppt/media/hdphoto16.wdp" ContentType="image/vnd.ms-photo"/>
  <Override PartName="/ppt/media/image37.png" ContentType="image/png"/>
  <Override PartName="/ppt/media/image38.png" ContentType="image/png"/>
  <Override PartName="/ppt/media/hdphoto17.wdp" ContentType="image/vnd.ms-photo"/>
  <Override PartName="/ppt/media/image39.png" ContentType="image/png"/>
  <Override PartName="/ppt/media/hdphoto18.wdp" ContentType="image/vnd.ms-photo"/>
  <Override PartName="/ppt/media/image44.png" ContentType="image/png"/>
  <Override PartName="/ppt/media/image45.png" ContentType="image/png"/>
  <Override PartName="/ppt/media/image46.png" ContentType="image/png"/>
  <Override PartName="/ppt/media/hdphoto12.wdp" ContentType="image/vnd.ms-photo"/>
  <Override PartName="/ppt/media/image47.png" ContentType="image/png"/>
  <Override PartName="/ppt/media/image48.png" ContentType="image/png"/>
  <Override PartName="/ppt/media/hdphoto13.wdp" ContentType="image/vnd.ms-photo"/>
  <Override PartName="/ppt/media/hdphoto14.wdp" ContentType="image/vnd.ms-photo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8.png" ContentType="image/png"/>
  <Override PartName="/ppt/media/image59.gif" ContentType="image/gif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1.png" ContentType="image/png"/>
  <Override PartName="/ppt/media/image76.gif" ContentType="image/gif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gif" ContentType="image/gif"/>
  <Override PartName="/ppt/media/image86.png" ContentType="image/png"/>
  <Override PartName="/ppt/media/image87.gif" ContentType="image/gif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gif" ContentType="image/gif"/>
  <Override PartName="/ppt/media/image103.png" ContentType="image/png"/>
  <Override PartName="/ppt/media/image104.gif" ContentType="image/gif"/>
  <Override PartName="/ppt/media/image105.png" ContentType="image/png"/>
  <Override PartName="/ppt/media/image106.png" ContentType="image/png"/>
  <Override PartName="/ppt/media/image10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DINOT-Medium"/>
              </a:rPr>
              <a:t>Folie mittels Klicken verschieben</a:t>
            </a:r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757D499-AF5B-4F04-B1C5-61B8C7EBA890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C3AB15-E573-44EE-9BC5-E3FC976BD35A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3F1FA70-EC0D-41C5-B8D0-03F6B60CBEE4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5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C8650AA-268E-4DB3-8A81-D3A5258439C1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E06FFA5-D85E-4ED0-A0D7-DDB553520DC5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11EE928-7072-4EFF-B6D9-B5406E5A8AC1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50B1B5-16F5-4335-A288-31326A17506C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47E69A5-30F6-4CB8-B3D6-E4A72C0B0447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7CAF87F-3675-46ED-A533-988759FA828E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6E27A94-8D49-4E56-B827-9D3419AF41BD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78261A6-5550-49A3-8A24-A075B6C069EC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96D12C1-D0DD-4DCA-9CC2-77B739291C16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36577B7-D029-4961-A6F6-EA91FA3E1C3F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AAF2D7B-902D-4840-96AA-DF75AE45103C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C76F20F-1408-4085-84AE-85AC7897418D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1B391F2-9E9C-4F2C-8A44-0F76890F8D19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14C125D-B873-4973-9338-B9455C5F1F6E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de-DE" sz="6000" spc="-1" strike="noStrike">
                <a:solidFill>
                  <a:srgbClr val="000000"/>
                </a:solidFill>
                <a:latin typeface="DINOT-BlackItalic"/>
              </a:rPr>
              <a:t>Mastertitelformat bearbeiten</a:t>
            </a:r>
            <a:endParaRPr b="0" lang="de-DE" sz="6000" spc="-1" strike="noStrike">
              <a:solidFill>
                <a:srgbClr val="000000"/>
              </a:solidFill>
              <a:latin typeface="DINOT-Medium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C6DC6B3-1CE6-4F55-A044-B23316868815}" type="datetime">
              <a:rPr b="0" lang="de-DE" sz="1200" spc="-1" strike="noStrike">
                <a:solidFill>
                  <a:srgbClr val="8b8b8b"/>
                </a:solidFill>
                <a:latin typeface="DINOT-Medium"/>
              </a:rPr>
              <a:t>28.01.21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ECDB02B-A3BA-4839-88C0-804DDDEE6A16}" type="slidenum">
              <a:rPr b="0" lang="de-DE" sz="1200" spc="-1" strike="noStrike">
                <a:solidFill>
                  <a:srgbClr val="8b8b8b"/>
                </a:solidFill>
                <a:latin typeface="DINOT-Medium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DINOT-Medium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DINOT-Medium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DINOT-Medium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DINOT-Medium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DINOT-Medium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DINOT-Medium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DINOT-Medium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DINOT-Medium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DINOT-Medium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DINOT-Medium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DINOT-Medium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DINOT-Medium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DINOT-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hdphoto1.wdp"/><Relationship Id="rId3" Type="http://schemas.openxmlformats.org/officeDocument/2006/relationships/image" Target="../media/image2.png"/><Relationship Id="rId4" Type="http://schemas.microsoft.com/office/2007/relationships/hdphoto" Target="../media/hdphoto2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gif"/><Relationship Id="rId7" Type="http://schemas.openxmlformats.org/officeDocument/2006/relationships/image" Target="../media/image77.png"/><Relationship Id="rId8" Type="http://schemas.microsoft.com/office/2007/relationships/hdphoto" Target="../media/hdphoto17.wdp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microsoft.com/office/2007/relationships/hdphoto" Target="../media/hdphoto18.wdp"/><Relationship Id="rId8" Type="http://schemas.openxmlformats.org/officeDocument/2006/relationships/image" Target="../media/image84.png"/><Relationship Id="rId9" Type="http://schemas.openxmlformats.org/officeDocument/2006/relationships/image" Target="../media/image85.gif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gif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microsoft.com/office/2007/relationships/hdphoto" Target="../media/hdphoto19.wdp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2.gif"/><Relationship Id="rId2" Type="http://schemas.openxmlformats.org/officeDocument/2006/relationships/image" Target="../media/image103.png"/><Relationship Id="rId3" Type="http://schemas.openxmlformats.org/officeDocument/2006/relationships/image" Target="../media/image104.gi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microsoft.com/office/2007/relationships/hdphoto" Target="../media/hdphoto20.wdp"/><Relationship Id="rId7" Type="http://schemas.openxmlformats.org/officeDocument/2006/relationships/image" Target="../media/image107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3.wdp"/><Relationship Id="rId6" Type="http://schemas.openxmlformats.org/officeDocument/2006/relationships/image" Target="../media/image9.png"/><Relationship Id="rId7" Type="http://schemas.microsoft.com/office/2007/relationships/hdphoto" Target="../media/hdphoto4.wdp"/><Relationship Id="rId8" Type="http://schemas.openxmlformats.org/officeDocument/2006/relationships/image" Target="../media/image10.png"/><Relationship Id="rId9" Type="http://schemas.microsoft.com/office/2007/relationships/hdphoto" Target="../media/hdphoto5.wdp"/><Relationship Id="rId10" Type="http://schemas.openxmlformats.org/officeDocument/2006/relationships/image" Target="../media/image11.png"/><Relationship Id="rId11" Type="http://schemas.microsoft.com/office/2007/relationships/hdphoto" Target="../media/hdphoto6.wdp"/><Relationship Id="rId12" Type="http://schemas.openxmlformats.org/officeDocument/2006/relationships/image" Target="../media/image12.png"/><Relationship Id="rId13" Type="http://schemas.microsoft.com/office/2007/relationships/hdphoto" Target="../media/hdphoto7.wdp"/><Relationship Id="rId14" Type="http://schemas.openxmlformats.org/officeDocument/2006/relationships/image" Target="../media/image13.gif"/><Relationship Id="rId15" Type="http://schemas.openxmlformats.org/officeDocument/2006/relationships/slideLayout" Target="../slideLayouts/slideLayout2.xml"/><Relationship Id="rId16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microsoft.com/office/2007/relationships/hdphoto" Target="../media/hdphoto8.wdp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microsoft.com/office/2007/relationships/hdphoto" Target="../media/hdphoto9.wdp"/><Relationship Id="rId3" Type="http://schemas.openxmlformats.org/officeDocument/2006/relationships/image" Target="../media/image27.gi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gif"/><Relationship Id="rId7" Type="http://schemas.openxmlformats.org/officeDocument/2006/relationships/image" Target="../media/image31.gif"/><Relationship Id="rId8" Type="http://schemas.openxmlformats.org/officeDocument/2006/relationships/image" Target="../media/image32.png"/><Relationship Id="rId9" Type="http://schemas.microsoft.com/office/2007/relationships/hdphoto" Target="../media/hdphoto10.wdp"/><Relationship Id="rId10" Type="http://schemas.openxmlformats.org/officeDocument/2006/relationships/image" Target="../media/image33.gif"/><Relationship Id="rId11" Type="http://schemas.openxmlformats.org/officeDocument/2006/relationships/image" Target="../media/image34.gif"/><Relationship Id="rId12" Type="http://schemas.openxmlformats.org/officeDocument/2006/relationships/image" Target="../media/image35.gif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openxmlformats.org/officeDocument/2006/relationships/image" Target="../media/image46.png"/><Relationship Id="rId8" Type="http://schemas.microsoft.com/office/2007/relationships/hdphoto" Target="../media/hdphoto12.wdp"/><Relationship Id="rId9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microsoft.com/office/2007/relationships/hdphoto" Target="../media/hdphoto13.wdp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microsoft.com/office/2007/relationships/hdphoto" Target="../media/hdphoto14.wdp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gif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microsoft.com/office/2007/relationships/hdphoto" Target="../media/hdphoto15.wdp"/><Relationship Id="rId8" Type="http://schemas.openxmlformats.org/officeDocument/2006/relationships/image" Target="../media/image69.png"/><Relationship Id="rId9" Type="http://schemas.microsoft.com/office/2007/relationships/hdphoto" Target="../media/hdphoto16.wdp"/><Relationship Id="rId10" Type="http://schemas.openxmlformats.org/officeDocument/2006/relationships/image" Target="../media/image70.pn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3" descr="Ein Bild, das Text enthält.&#10;&#10;Automatisch generierte Beschreibung"/>
          <p:cNvPicPr/>
          <p:nvPr/>
        </p:nvPicPr>
        <p:blipFill>
          <a:blip r:embed="rId1">
            <a:alphaModFix amt="6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0" t="4183" r="0" b="1693"/>
          <a:stretch/>
        </p:blipFill>
        <p:spPr>
          <a:xfrm>
            <a:off x="0" y="800280"/>
            <a:ext cx="12191760" cy="5400360"/>
          </a:xfrm>
          <a:prstGeom prst="rect">
            <a:avLst/>
          </a:prstGeom>
          <a:ln>
            <a:noFill/>
          </a:ln>
        </p:spPr>
      </p:pic>
      <p:pic>
        <p:nvPicPr>
          <p:cNvPr id="48" name="Grafik 14" descr=""/>
          <p:cNvPicPr/>
          <p:nvPr/>
        </p:nvPicPr>
        <p:blipFill>
          <a:blip r:embed="rId3">
            <a:alphaModFix amt="1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amount="-23000" bright="-100000" sat="4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578240" y="955800"/>
            <a:ext cx="8681040" cy="5145120"/>
          </a:xfrm>
          <a:prstGeom prst="rect">
            <a:avLst/>
          </a:prstGeom>
          <a:ln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1523880" y="3624480"/>
            <a:ext cx="9143640" cy="130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70000"/>
              </a:lnSpc>
            </a:pPr>
            <a:r>
              <a:rPr b="0" lang="de-DE" sz="6600" spc="-1" strike="noStrike">
                <a:solidFill>
                  <a:srgbClr val="57595d"/>
                </a:solidFill>
                <a:latin typeface="DINOT-BlackItalic"/>
              </a:rPr>
              <a:t> </a:t>
            </a:r>
            <a:br/>
            <a:r>
              <a:rPr b="0" i="1" lang="de-DE" sz="6600" spc="-1" strike="noStrike">
                <a:solidFill>
                  <a:srgbClr val="57595d"/>
                </a:solidFill>
                <a:latin typeface="DINOT-Medium"/>
              </a:rPr>
              <a:t>Die Justice League</a:t>
            </a:r>
            <a:endParaRPr b="0" lang="de-DE" sz="6600" spc="-1" strike="noStrike">
              <a:solidFill>
                <a:srgbClr val="000000"/>
              </a:solidFill>
              <a:latin typeface="DINOT-Medium"/>
            </a:endParaRPr>
          </a:p>
        </p:txBody>
      </p:sp>
      <p:grpSp>
        <p:nvGrpSpPr>
          <p:cNvPr id="50" name="Group 2"/>
          <p:cNvGrpSpPr/>
          <p:nvPr/>
        </p:nvGrpSpPr>
        <p:grpSpPr>
          <a:xfrm>
            <a:off x="797040" y="898560"/>
            <a:ext cx="4404960" cy="1764360"/>
            <a:chOff x="797040" y="898560"/>
            <a:chExt cx="4404960" cy="1764360"/>
          </a:xfrm>
        </p:grpSpPr>
        <p:pic>
          <p:nvPicPr>
            <p:cNvPr id="51" name="Grafik 7" descr=""/>
            <p:cNvPicPr/>
            <p:nvPr/>
          </p:nvPicPr>
          <p:blipFill>
            <a:blip r:embed="rId5"/>
            <a:stretch/>
          </p:blipFill>
          <p:spPr>
            <a:xfrm>
              <a:off x="797040" y="898560"/>
              <a:ext cx="4404960" cy="1744920"/>
            </a:xfrm>
            <a:prstGeom prst="rect">
              <a:avLst/>
            </a:prstGeom>
            <a:ln>
              <a:noFill/>
            </a:ln>
            <a:effectLst>
              <a:softEdge rad="1270000"/>
            </a:effectLst>
          </p:spPr>
        </p:pic>
        <p:sp>
          <p:nvSpPr>
            <p:cNvPr id="52" name="CustomShape 3"/>
            <p:cNvSpPr/>
            <p:nvPr/>
          </p:nvSpPr>
          <p:spPr>
            <a:xfrm>
              <a:off x="1193040" y="1094040"/>
              <a:ext cx="3552120" cy="1568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Aft>
                  <a:spcPts val="601"/>
                </a:spcAft>
              </a:pPr>
              <a:r>
                <a:rPr b="1" lang="de-DE" sz="2000" spc="-1" strike="noStrike" cap="all">
                  <a:solidFill>
                    <a:srgbClr val="ffffff"/>
                  </a:solidFill>
                  <a:latin typeface="DINOT-Black"/>
                </a:rPr>
                <a:t>Status Quo</a:t>
              </a:r>
              <a:endParaRPr b="0" lang="de-DE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ffffff"/>
                  </a:solidFill>
                  <a:latin typeface="DINOT-Light"/>
                </a:rPr>
                <a:t>Was beschäftigt die Menschen?</a:t>
              </a:r>
              <a:endParaRPr b="0" lang="de-DE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de-DE" sz="1800" spc="-1" strike="noStrike">
                  <a:solidFill>
                    <a:srgbClr val="ffffff"/>
                  </a:solidFill>
                  <a:latin typeface="DINOT-Light"/>
                </a:rPr>
                <a:t>Was bedeutet das für die</a:t>
              </a:r>
              <a:br/>
              <a:r>
                <a:rPr b="0" lang="de-DE" sz="1800" spc="-1" strike="noStrike">
                  <a:solidFill>
                    <a:srgbClr val="ffffff"/>
                  </a:solidFill>
                  <a:latin typeface="DINOT-Light"/>
                </a:rPr>
                <a:t>Rechtsschutz-Welt?</a:t>
              </a:r>
              <a:endParaRPr b="0" lang="de-DE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de-DE" sz="1800" spc="-1" strike="noStrike">
                <a:latin typeface="Arial"/>
              </a:endParaRPr>
            </a:p>
          </p:txBody>
        </p:sp>
      </p:grpSp>
      <p:pic>
        <p:nvPicPr>
          <p:cNvPr id="53" name="Grafik 13" descr=""/>
          <p:cNvPicPr/>
          <p:nvPr/>
        </p:nvPicPr>
        <p:blipFill>
          <a:blip r:embed="rId6"/>
          <a:stretch/>
        </p:blipFill>
        <p:spPr>
          <a:xfrm>
            <a:off x="2147400" y="2512440"/>
            <a:ext cx="8008560" cy="110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fik 13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62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Dieselskandal 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seit 2015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66" name="Grafik 21" descr="Ein Bild, das Text enthält.&#10;&#10;Automatisch generierte Beschreibung"/>
          <p:cNvPicPr/>
          <p:nvPr/>
        </p:nvPicPr>
        <p:blipFill>
          <a:blip r:embed="rId3">
            <a:alphaModFix amt="36000"/>
          </a:blip>
          <a:stretch/>
        </p:blipFill>
        <p:spPr>
          <a:xfrm flipH="1">
            <a:off x="5751000" y="2359080"/>
            <a:ext cx="344880" cy="523080"/>
          </a:xfrm>
          <a:prstGeom prst="rect">
            <a:avLst/>
          </a:prstGeom>
          <a:ln>
            <a:noFill/>
          </a:ln>
        </p:spPr>
      </p:pic>
      <p:pic>
        <p:nvPicPr>
          <p:cNvPr id="167" name="Grafik 3" descr=""/>
          <p:cNvPicPr/>
          <p:nvPr/>
        </p:nvPicPr>
        <p:blipFill>
          <a:blip r:embed="rId4">
            <a:alphaModFix amt="64000"/>
          </a:blip>
          <a:stretch/>
        </p:blipFill>
        <p:spPr>
          <a:xfrm>
            <a:off x="8206920" y="570240"/>
            <a:ext cx="3434040" cy="2286360"/>
          </a:xfrm>
          <a:prstGeom prst="rect">
            <a:avLst/>
          </a:prstGeom>
          <a:ln>
            <a:noFill/>
          </a:ln>
        </p:spPr>
      </p:pic>
      <p:sp>
        <p:nvSpPr>
          <p:cNvPr id="168" name="CustomShape 4"/>
          <p:cNvSpPr/>
          <p:nvPr/>
        </p:nvSpPr>
        <p:spPr>
          <a:xfrm>
            <a:off x="1156680" y="2956680"/>
            <a:ext cx="10403280" cy="351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belastet die Rechtsschutzbranche </a:t>
            </a:r>
            <a:br/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mit 800 Mio. €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Mehr als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210.000 Rechtsfälle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11 Mio.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betroffene Fahrzeuge weltweit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2,5 Mio.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allein in Deutschland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Durchschnittlicher Streitwert liegt bei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26.500 €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Kosten bei NRV bisher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11 Mio. €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de-DE" sz="1800" spc="-1" strike="noStrike">
                <a:solidFill>
                  <a:srgbClr val="48acda"/>
                </a:solidFill>
                <a:latin typeface="DINOT-BlackItalic"/>
              </a:rPr>
              <a:t>Alle VW-Marken und weitere Hersteller – BMW, Mercedes, Opel – betroffen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de-DE" sz="2400" spc="-1" strike="noStrike">
                <a:solidFill>
                  <a:srgbClr val="ee8208"/>
                </a:solidFill>
                <a:latin typeface="DINOT-BlackItalic"/>
              </a:rPr>
              <a:t>Und es geht weiter: Nach EuGH-Urteil sind auch Thermofenster illegal!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69" name="Grafik 11" descr=""/>
          <p:cNvPicPr/>
          <p:nvPr/>
        </p:nvPicPr>
        <p:blipFill>
          <a:blip r:embed="rId5"/>
          <a:stretch/>
        </p:blipFill>
        <p:spPr>
          <a:xfrm>
            <a:off x="6663600" y="2711880"/>
            <a:ext cx="3835440" cy="1872720"/>
          </a:xfrm>
          <a:prstGeom prst="rect">
            <a:avLst/>
          </a:prstGeom>
          <a:ln>
            <a:noFill/>
          </a:ln>
        </p:spPr>
      </p:pic>
      <p:pic>
        <p:nvPicPr>
          <p:cNvPr id="170" name="Grafik 14" descr=""/>
          <p:cNvPicPr/>
          <p:nvPr/>
        </p:nvPicPr>
        <p:blipFill>
          <a:blip r:embed="rId6">
            <a:alphaModFix amt="67000"/>
          </a:blip>
          <a:stretch/>
        </p:blipFill>
        <p:spPr>
          <a:xfrm flipH="1">
            <a:off x="6124680" y="3101040"/>
            <a:ext cx="5411160" cy="2433600"/>
          </a:xfrm>
          <a:prstGeom prst="rect">
            <a:avLst/>
          </a:prstGeom>
          <a:ln>
            <a:noFill/>
          </a:ln>
          <a:effectLst>
            <a:softEdge rad="812800"/>
          </a:effectLst>
        </p:spPr>
      </p:pic>
      <p:pic>
        <p:nvPicPr>
          <p:cNvPr id="171" name="Grafik 15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583560" y="3698640"/>
            <a:ext cx="2028240" cy="1555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fik 13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73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Wirecard-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Skandal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77" name="Grafik 21" descr="Ein Bild, das Text enthält.&#10;&#10;Automatisch generierte Beschreibung"/>
          <p:cNvPicPr/>
          <p:nvPr/>
        </p:nvPicPr>
        <p:blipFill>
          <a:blip r:embed="rId3">
            <a:alphaModFix amt="36000"/>
          </a:blip>
          <a:stretch/>
        </p:blipFill>
        <p:spPr>
          <a:xfrm flipH="1">
            <a:off x="6283440" y="4624560"/>
            <a:ext cx="344880" cy="523080"/>
          </a:xfrm>
          <a:prstGeom prst="rect">
            <a:avLst/>
          </a:prstGeom>
          <a:ln>
            <a:noFill/>
          </a:ln>
        </p:spPr>
      </p:pic>
      <p:pic>
        <p:nvPicPr>
          <p:cNvPr id="178" name="Grafik 3" descr=""/>
          <p:cNvPicPr/>
          <p:nvPr/>
        </p:nvPicPr>
        <p:blipFill>
          <a:blip r:embed="rId4">
            <a:alphaModFix amt="57000"/>
          </a:blip>
          <a:stretch/>
        </p:blipFill>
        <p:spPr>
          <a:xfrm>
            <a:off x="6455880" y="477000"/>
            <a:ext cx="4929840" cy="2397960"/>
          </a:xfrm>
          <a:prstGeom prst="rect">
            <a:avLst/>
          </a:prstGeom>
          <a:ln>
            <a:noFill/>
          </a:ln>
        </p:spPr>
      </p:pic>
      <p:sp>
        <p:nvSpPr>
          <p:cNvPr id="179" name="CustomShape 4"/>
          <p:cNvSpPr/>
          <p:nvPr/>
        </p:nvSpPr>
        <p:spPr>
          <a:xfrm>
            <a:off x="1156680" y="2956680"/>
            <a:ext cx="4938840" cy="249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BaFin-Desaster: Ein Scherbenhaufen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für die Anleger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Vor dem Skandal hatte wirecard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einen Aktienwert von </a:t>
            </a:r>
            <a:br/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fast 25 000 Mio.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Am Ende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noch 350 Mio.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Klagen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gegen Vorstand, BaFin, Wirtschaftsprüfer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80" name="Picture 4" descr="Loop Glow GIF by bigblueboo - Find &amp; Share on GIPHY"/>
          <p:cNvPicPr/>
          <p:nvPr/>
        </p:nvPicPr>
        <p:blipFill>
          <a:blip r:embed="rId5"/>
          <a:stretch/>
        </p:blipFill>
        <p:spPr>
          <a:xfrm>
            <a:off x="9184680" y="3013200"/>
            <a:ext cx="2222280" cy="222228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81" name="Grafik 11" descr=""/>
          <p:cNvPicPr/>
          <p:nvPr/>
        </p:nvPicPr>
        <p:blipFill>
          <a:blip r:embed="rId6">
            <a:alphaModFix amt="5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 contrast="-60000"/>
                    </a14:imgEffect>
                  </a14:imgLayer>
                </a14:imgProps>
              </a:ext>
            </a:extLst>
          </a:blip>
          <a:stretch/>
        </p:blipFill>
        <p:spPr>
          <a:xfrm rot="21172200">
            <a:off x="5685120" y="3010320"/>
            <a:ext cx="2931480" cy="1112040"/>
          </a:xfrm>
          <a:prstGeom prst="rect">
            <a:avLst/>
          </a:prstGeom>
          <a:ln>
            <a:noFill/>
          </a:ln>
        </p:spPr>
      </p:pic>
      <p:pic>
        <p:nvPicPr>
          <p:cNvPr id="182" name="Grafik 14" descr=""/>
          <p:cNvPicPr/>
          <p:nvPr/>
        </p:nvPicPr>
        <p:blipFill>
          <a:blip r:embed="rId8"/>
          <a:stretch/>
        </p:blipFill>
        <p:spPr>
          <a:xfrm rot="448200">
            <a:off x="7039440" y="2449440"/>
            <a:ext cx="2802960" cy="3065760"/>
          </a:xfrm>
          <a:prstGeom prst="rect">
            <a:avLst/>
          </a:prstGeom>
          <a:ln>
            <a:noFill/>
          </a:ln>
        </p:spPr>
      </p:pic>
      <p:pic>
        <p:nvPicPr>
          <p:cNvPr id="183" name="Grafik 15" descr=""/>
          <p:cNvPicPr/>
          <p:nvPr/>
        </p:nvPicPr>
        <p:blipFill>
          <a:blip r:embed="rId9"/>
          <a:stretch/>
        </p:blipFill>
        <p:spPr>
          <a:xfrm>
            <a:off x="8076600" y="1771560"/>
            <a:ext cx="4114440" cy="397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rafik 14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85" name="Grafik 12" descr=""/>
          <p:cNvPicPr/>
          <p:nvPr/>
        </p:nvPicPr>
        <p:blipFill>
          <a:blip r:embed="rId2"/>
          <a:stretch/>
        </p:blipFill>
        <p:spPr>
          <a:xfrm>
            <a:off x="5184720" y="2634480"/>
            <a:ext cx="6534360" cy="3072600"/>
          </a:xfrm>
          <a:prstGeom prst="rect">
            <a:avLst/>
          </a:prstGeom>
          <a:ln>
            <a:noFill/>
          </a:ln>
          <a:effectLst>
            <a:softEdge rad="342900"/>
          </a:effectLst>
        </p:spPr>
      </p:pic>
      <p:pic>
        <p:nvPicPr>
          <p:cNvPr id="186" name="Grafik 13" descr="Ein Bild, das Text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8057880" y="2999880"/>
            <a:ext cx="503280" cy="521640"/>
          </a:xfrm>
          <a:prstGeom prst="rect">
            <a:avLst/>
          </a:prstGeom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187" name="Grafik 32" descr="Ein Bild, das Karte enthält.&#10;&#10;Automatisch generierte Beschreibung"/>
          <p:cNvPicPr/>
          <p:nvPr/>
        </p:nvPicPr>
        <p:blipFill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Insolvenz-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Verfahren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91" name="Grafik 21" descr="Ein Bild, das Text enthält.&#10;&#10;Automatisch generierte Beschreibung"/>
          <p:cNvPicPr/>
          <p:nvPr/>
        </p:nvPicPr>
        <p:blipFill>
          <a:blip r:embed="rId5">
            <a:alphaModFix amt="36000"/>
          </a:blip>
          <a:stretch/>
        </p:blipFill>
        <p:spPr>
          <a:xfrm flipH="1">
            <a:off x="5361480" y="3711960"/>
            <a:ext cx="344880" cy="52308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1156680" y="2956680"/>
            <a:ext cx="10484280" cy="372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Bef>
                <a:spcPts val="601"/>
              </a:spcBef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Der Einzelhandel liegt am Boden.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Finanzdramen für Selbstständige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und Service-Kräfte spielen sich ab.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Zahlreiche Insolvenzen in 2020 gab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es zudem auch schon vor Corona.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Galeria Kaufhof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Esprit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	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	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Vapiano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Appelrath &amp; Cüpper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Maredo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1199"/>
              </a:spcBef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Jetzt bangen sogar Apotheken um Ihre Existenz. </a:t>
            </a:r>
            <a:br/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Das Apotheken-Rechenzentrum AvP ist Pleite. Offene Forderungen der Apotheken: 592 Mio. €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93" name="Grafik 17" descr=""/>
          <p:cNvPicPr/>
          <p:nvPr/>
        </p:nvPicPr>
        <p:blipFill>
          <a:blip r:embed="rId6"/>
          <a:stretch/>
        </p:blipFill>
        <p:spPr>
          <a:xfrm>
            <a:off x="7958160" y="644400"/>
            <a:ext cx="3762360" cy="198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40" dur="indefinite" restart="never" nodeType="tmRoot">
          <p:childTnLst>
            <p:seq>
              <p:cTn id="141" dur="indefinite" nodeType="mainSeq"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fik 13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95" name="Grafik 6" descr=""/>
          <p:cNvPicPr/>
          <p:nvPr/>
        </p:nvPicPr>
        <p:blipFill>
          <a:blip r:embed="rId2">
            <a:alphaModFix amt="53000"/>
          </a:blip>
          <a:stretch/>
        </p:blipFill>
        <p:spPr>
          <a:xfrm>
            <a:off x="4654800" y="768960"/>
            <a:ext cx="6744600" cy="431892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Wer hält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Stand?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1156680" y="2956680"/>
            <a:ext cx="10484280" cy="217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Wer hilft dem Otto-Normal-</a:t>
            </a:r>
            <a:br/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Verbraucher? Welche Unter-</a:t>
            </a:r>
            <a:br/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stützung wollen die Bürger?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799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Unkomplizierte Rechtsberatung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799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Bezahlung der Anwalts- und Gerichtskosten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	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	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799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Empfehlung und Zugang zu guten Anwälten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rafik 13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99" name="Grafik 6" descr=""/>
          <p:cNvPicPr/>
          <p:nvPr/>
        </p:nvPicPr>
        <p:blipFill>
          <a:blip r:embed="rId2">
            <a:alphaModFix amt="53000"/>
          </a:blip>
          <a:stretch/>
        </p:blipFill>
        <p:spPr>
          <a:xfrm>
            <a:off x="4654800" y="768960"/>
            <a:ext cx="6744600" cy="4318920"/>
          </a:xfrm>
          <a:prstGeom prst="rect">
            <a:avLst/>
          </a:prstGeom>
          <a:ln>
            <a:noFill/>
          </a:ln>
        </p:spPr>
      </p:pic>
      <p:pic>
        <p:nvPicPr>
          <p:cNvPr id="200" name="Grafik 8" descr=""/>
          <p:cNvPicPr/>
          <p:nvPr/>
        </p:nvPicPr>
        <p:blipFill>
          <a:blip r:embed="rId3">
            <a:alphaModFix amt="73000"/>
          </a:blip>
          <a:stretch/>
        </p:blipFill>
        <p:spPr>
          <a:xfrm>
            <a:off x="4671360" y="769680"/>
            <a:ext cx="6744600" cy="431712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Wer hält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Stand?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202" name="Grafik 10" descr=""/>
          <p:cNvPicPr/>
          <p:nvPr/>
        </p:nvPicPr>
        <p:blipFill>
          <a:blip r:embed="rId4"/>
          <a:stretch/>
        </p:blipFill>
        <p:spPr>
          <a:xfrm rot="346200">
            <a:off x="3372840" y="-33480"/>
            <a:ext cx="9889200" cy="520668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156680" y="3269160"/>
            <a:ext cx="10484280" cy="233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Über 70% der Menschen ziehen sich aus Angst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vor Kostenrisiken zurück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und verzichten auf Ihre Rechtsdurchsetzung!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Der Kostendruck führt dazu, dass die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wirtschaftlich Stärkeren gewinnen, nicht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0" lang="de-DE" sz="1800" spc="-1" strike="noStrike">
                <a:solidFill>
                  <a:srgbClr val="ee8208"/>
                </a:solidFill>
                <a:latin typeface="DINOT-BlackItalic"/>
              </a:rPr>
              <a:t>diejenigen, die im Recht sind!</a:t>
            </a:r>
            <a:endParaRPr b="0" lang="de-DE" sz="1800" spc="-1" strike="noStrike">
              <a:latin typeface="Arial"/>
            </a:endParaRPr>
          </a:p>
          <a:p>
            <a:pPr>
              <a:lnSpc>
                <a:spcPts val="1199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1156680" y="2647080"/>
            <a:ext cx="6095520" cy="34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de-DE" sz="2000" spc="-1" strike="noStrike">
                <a:solidFill>
                  <a:srgbClr val="48acda"/>
                </a:solidFill>
                <a:latin typeface="DINOT-Black"/>
              </a:rPr>
              <a:t>IHRE KUNDEN MIT RECHTSSCHUTZ</a:t>
            </a:r>
            <a:r>
              <a:rPr b="1" lang="de-DE" sz="1800" spc="-1" strike="noStrike">
                <a:solidFill>
                  <a:srgbClr val="48acda"/>
                </a:solidFill>
                <a:latin typeface="DINOT-Black"/>
              </a:rPr>
              <a:t>!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54" dur="indefinite" restart="never" nodeType="tmRoot">
          <p:childTnLst>
            <p:seq>
              <p:cTn id="155" dur="indefinite" nodeType="mainSeq">
                <p:childTnLst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6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156680" y="2956680"/>
            <a:ext cx="10484280" cy="40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ee8208"/>
                </a:solidFill>
                <a:latin typeface="DINOT-Black"/>
              </a:rPr>
              <a:t>Covid als Chance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In unsicheren Zeiten ist die NRV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der perfekte Partner, der sich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um Ihr gutes Recht kümmert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Mit Unschlagbaren Tarifen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1100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Kurze Wartezeit (2 Monate)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Unbegrenzte Versicherungssumme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Außergerichtlicher Schutz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48acda"/>
                </a:solidFill>
                <a:latin typeface="DINOT-Light"/>
              </a:rPr>
              <a:t>JUR</a:t>
            </a:r>
            <a:r>
              <a:rPr b="1" lang="de-DE" sz="1800" spc="-1" strike="noStrike">
                <a:solidFill>
                  <a:srgbClr val="48acda"/>
                </a:solidFill>
                <a:latin typeface="DINOT-Medium"/>
              </a:rPr>
              <a:t>CALL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mit Beratung durch Anwälte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06" name="Grafik 12" descr=""/>
          <p:cNvPicPr/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71360" y="769680"/>
            <a:ext cx="6744600" cy="4317120"/>
          </a:xfrm>
          <a:prstGeom prst="rect">
            <a:avLst/>
          </a:prstGeom>
          <a:ln>
            <a:noFill/>
          </a:ln>
        </p:spPr>
      </p:pic>
      <p:pic>
        <p:nvPicPr>
          <p:cNvPr id="207" name="Grafik 7" descr=""/>
          <p:cNvPicPr/>
          <p:nvPr/>
        </p:nvPicPr>
        <p:blipFill>
          <a:blip r:embed="rId3"/>
          <a:stretch/>
        </p:blipFill>
        <p:spPr>
          <a:xfrm>
            <a:off x="631800" y="936720"/>
            <a:ext cx="4284720" cy="177588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1156680" y="1347480"/>
            <a:ext cx="3833640" cy="112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Rechtsschutz </a:t>
            </a:r>
            <a:br/>
            <a:r>
              <a:rPr b="1" lang="de-DE" sz="1600" spc="-1" strike="noStrike" cap="all">
                <a:solidFill>
                  <a:srgbClr val="ffffff"/>
                </a:solidFill>
                <a:latin typeface="DINOT-Black"/>
              </a:rPr>
              <a:t>der wichtige materielle </a:t>
            </a:r>
            <a:br/>
            <a:r>
              <a:rPr b="1" lang="de-DE" sz="1600" spc="-1" strike="noStrike" cap="all">
                <a:solidFill>
                  <a:srgbClr val="ffffff"/>
                </a:solidFill>
                <a:latin typeface="DINOT-Black"/>
              </a:rPr>
              <a:t>Beitrag zur Umsetzung </a:t>
            </a:r>
            <a:br/>
            <a:r>
              <a:rPr b="1" lang="de-DE" sz="1600" spc="-1" strike="noStrike" cap="all">
                <a:solidFill>
                  <a:srgbClr val="ffffff"/>
                </a:solidFill>
                <a:latin typeface="DINOT-Black"/>
              </a:rPr>
              <a:t>des Rechts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6141600" y="5103000"/>
            <a:ext cx="6689880" cy="109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ee8208"/>
                </a:solidFill>
                <a:latin typeface="DINOT-Light"/>
              </a:rPr>
              <a:t>JUR</a:t>
            </a:r>
            <a:r>
              <a:rPr b="1" lang="de-DE" sz="1800" spc="-1" strike="noStrike">
                <a:solidFill>
                  <a:srgbClr val="ee8208"/>
                </a:solidFill>
                <a:latin typeface="DINOT-Medium"/>
              </a:rPr>
              <a:t>CASH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mit Inkasso-App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0€ SB bis 750 €-Tarife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All In-Tarife für Privat und Gewerbe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10" name="Grafik 10" descr=""/>
          <p:cNvPicPr/>
          <p:nvPr/>
        </p:nvPicPr>
        <p:blipFill>
          <a:blip r:embed="rId4"/>
          <a:stretch/>
        </p:blipFill>
        <p:spPr>
          <a:xfrm rot="346200">
            <a:off x="3372840" y="-33480"/>
            <a:ext cx="9889200" cy="5206680"/>
          </a:xfrm>
          <a:prstGeom prst="rect">
            <a:avLst/>
          </a:prstGeom>
          <a:ln>
            <a:noFill/>
          </a:ln>
        </p:spPr>
      </p:pic>
      <p:pic>
        <p:nvPicPr>
          <p:cNvPr id="211" name="Picture 2" descr=""/>
          <p:cNvPicPr/>
          <p:nvPr/>
        </p:nvPicPr>
        <p:blipFill>
          <a:blip r:embed="rId5"/>
          <a:stretch/>
        </p:blipFill>
        <p:spPr>
          <a:xfrm>
            <a:off x="10623960" y="2741400"/>
            <a:ext cx="1326240" cy="340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74" dur="indefinite" restart="never" nodeType="tmRoot">
          <p:childTnLst>
            <p:seq>
              <p:cTn id="175" dur="indefinite" nodeType="mainSeq"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rafik 4" descr="Ein Bild, das Outdoorobjekt, Feuerwerk, erleuchtet, Licht enthält.&#10;&#10;Automatisch generierte Beschreibung"/>
          <p:cNvPicPr/>
          <p:nvPr/>
        </p:nvPicPr>
        <p:blipFill>
          <a:blip r:embed="rId1">
            <a:alphaModFix amt="24000"/>
          </a:blip>
          <a:srcRect l="0" t="0" r="0" b="10917"/>
          <a:stretch/>
        </p:blipFill>
        <p:spPr>
          <a:xfrm>
            <a:off x="-16200" y="482040"/>
            <a:ext cx="12305160" cy="6036120"/>
          </a:xfrm>
          <a:prstGeom prst="rect">
            <a:avLst/>
          </a:prstGeom>
          <a:ln>
            <a:noFill/>
          </a:ln>
          <a:effectLst>
            <a:softEdge rad="1143000"/>
          </a:effectLst>
        </p:spPr>
      </p:pic>
      <p:pic>
        <p:nvPicPr>
          <p:cNvPr id="213" name="Picture 2" descr="Sparks GIF - Find on GIFER"/>
          <p:cNvPicPr/>
          <p:nvPr/>
        </p:nvPicPr>
        <p:blipFill>
          <a:blip r:embed="rId2"/>
          <a:stretch/>
        </p:blipFill>
        <p:spPr>
          <a:xfrm>
            <a:off x="5829480" y="4363200"/>
            <a:ext cx="3666600" cy="1837080"/>
          </a:xfrm>
          <a:prstGeom prst="rect">
            <a:avLst/>
          </a:prstGeom>
          <a:ln>
            <a:noFill/>
          </a:ln>
          <a:effectLst>
            <a:softEdge rad="876300"/>
          </a:effectLst>
        </p:spPr>
      </p:pic>
      <p:pic>
        <p:nvPicPr>
          <p:cNvPr id="214" name="Grafik 8" descr="Ein Bild, das dunkel enthält.&#10;&#10;Automatisch generierte Beschreibung"/>
          <p:cNvPicPr/>
          <p:nvPr/>
        </p:nvPicPr>
        <p:blipFill>
          <a:blip r:embed="rId3">
            <a:alphaModFix amt="90000"/>
          </a:blip>
          <a:stretch/>
        </p:blipFill>
        <p:spPr>
          <a:xfrm flipH="1">
            <a:off x="2906640" y="2003400"/>
            <a:ext cx="4192920" cy="2318400"/>
          </a:xfrm>
          <a:prstGeom prst="rect">
            <a:avLst/>
          </a:prstGeom>
          <a:ln>
            <a:noFill/>
          </a:ln>
        </p:spPr>
      </p:pic>
      <p:pic>
        <p:nvPicPr>
          <p:cNvPr id="215" name="Picture 4" descr="Loop Glow GIF by bigblueboo - Find &amp; Share on GIPHY"/>
          <p:cNvPicPr/>
          <p:nvPr/>
        </p:nvPicPr>
        <p:blipFill>
          <a:blip r:embed="rId4"/>
          <a:stretch/>
        </p:blipFill>
        <p:spPr>
          <a:xfrm>
            <a:off x="1522800" y="937440"/>
            <a:ext cx="3718080" cy="3718080"/>
          </a:xfrm>
          <a:prstGeom prst="rect">
            <a:avLst/>
          </a:prstGeom>
          <a:ln>
            <a:noFill/>
          </a:ln>
          <a:effectLst>
            <a:softEdge rad="787400"/>
          </a:effectLst>
        </p:spPr>
      </p:pic>
      <p:pic>
        <p:nvPicPr>
          <p:cNvPr id="216" name="Grafik 2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 contrast="-21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577160" y="963720"/>
            <a:ext cx="8683920" cy="5144040"/>
          </a:xfrm>
          <a:prstGeom prst="rect">
            <a:avLst/>
          </a:prstGeom>
          <a:ln>
            <a:noFill/>
          </a:ln>
        </p:spPr>
      </p:pic>
      <p:grpSp>
        <p:nvGrpSpPr>
          <p:cNvPr id="217" name="Group 1"/>
          <p:cNvGrpSpPr/>
          <p:nvPr/>
        </p:nvGrpSpPr>
        <p:grpSpPr>
          <a:xfrm>
            <a:off x="7352280" y="799920"/>
            <a:ext cx="4288680" cy="1744920"/>
            <a:chOff x="7352280" y="799920"/>
            <a:chExt cx="4288680" cy="1744920"/>
          </a:xfrm>
        </p:grpSpPr>
        <p:pic>
          <p:nvPicPr>
            <p:cNvPr id="218" name="Grafik 23" descr=""/>
            <p:cNvPicPr/>
            <p:nvPr/>
          </p:nvPicPr>
          <p:blipFill>
            <a:blip r:embed="rId7"/>
            <a:stretch/>
          </p:blipFill>
          <p:spPr>
            <a:xfrm flipH="1">
              <a:off x="7352280" y="799920"/>
              <a:ext cx="4288680" cy="1744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9" name="CustomShape 2"/>
            <p:cNvSpPr/>
            <p:nvPr/>
          </p:nvSpPr>
          <p:spPr>
            <a:xfrm>
              <a:off x="8084520" y="1225440"/>
              <a:ext cx="3552120" cy="897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75000"/>
                </a:lnSpc>
                <a:spcAft>
                  <a:spcPts val="601"/>
                </a:spcAft>
              </a:pPr>
              <a:r>
                <a:rPr b="1" lang="de-DE" sz="3600" spc="-1" strike="noStrike" cap="all">
                  <a:solidFill>
                    <a:srgbClr val="ffffff"/>
                  </a:solidFill>
                  <a:latin typeface="DINOT-Black"/>
                </a:rPr>
                <a:t>… </a:t>
              </a:r>
              <a:r>
                <a:rPr b="1" i="1" lang="de-DE" sz="3600" spc="-1" strike="noStrike" cap="all">
                  <a:solidFill>
                    <a:srgbClr val="ffffff"/>
                  </a:solidFill>
                  <a:latin typeface="DINOT-Black"/>
                </a:rPr>
                <a:t>die NRV </a:t>
              </a:r>
              <a:endParaRPr b="0" lang="de-DE" sz="3600" spc="-1" strike="noStrike">
                <a:latin typeface="Arial"/>
              </a:endParaRPr>
            </a:p>
            <a:p>
              <a:pPr>
                <a:lnSpc>
                  <a:spcPct val="75000"/>
                </a:lnSpc>
                <a:spcAft>
                  <a:spcPts val="601"/>
                </a:spcAft>
              </a:pPr>
              <a:r>
                <a:rPr b="0" i="1" lang="de-DE" sz="2800" spc="-1" strike="noStrike" cap="all">
                  <a:solidFill>
                    <a:srgbClr val="ffffff"/>
                  </a:solidFill>
                  <a:latin typeface="DINOT-Medium"/>
                </a:rPr>
                <a:t>Justice League</a:t>
              </a:r>
              <a:endParaRPr b="0" lang="de-DE" sz="2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15" descr=""/>
          <p:cNvPicPr/>
          <p:nvPr/>
        </p:nvPicPr>
        <p:blipFill>
          <a:blip r:embed="rId1">
            <a:alphaModFix amt="66000"/>
          </a:blip>
          <a:stretch/>
        </p:blipFill>
        <p:spPr>
          <a:xfrm>
            <a:off x="1294200" y="405360"/>
            <a:ext cx="9412560" cy="5027040"/>
          </a:xfrm>
          <a:prstGeom prst="rect">
            <a:avLst/>
          </a:prstGeom>
          <a:ln>
            <a:noFill/>
          </a:ln>
        </p:spPr>
      </p:pic>
      <p:pic>
        <p:nvPicPr>
          <p:cNvPr id="55" name="Grafik 8" descr="Ein Bild, das Text enthält.&#10;&#10;Automatisch generierte Beschreibung"/>
          <p:cNvPicPr/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0" t="42916" r="0" b="1693"/>
          <a:stretch/>
        </p:blipFill>
        <p:spPr>
          <a:xfrm>
            <a:off x="0" y="3022560"/>
            <a:ext cx="12191760" cy="3177720"/>
          </a:xfrm>
          <a:prstGeom prst="rect">
            <a:avLst/>
          </a:prstGeom>
          <a:ln>
            <a:noFill/>
          </a:ln>
          <a:effectLst>
            <a:softEdge rad="685800"/>
          </a:effectLst>
        </p:spPr>
      </p:pic>
      <p:sp>
        <p:nvSpPr>
          <p:cNvPr id="56" name="CustomShape 1"/>
          <p:cNvSpPr/>
          <p:nvPr/>
        </p:nvSpPr>
        <p:spPr>
          <a:xfrm>
            <a:off x="1626480" y="548280"/>
            <a:ext cx="8938800" cy="5253480"/>
          </a:xfrm>
          <a:prstGeom prst="roundRect">
            <a:avLst>
              <a:gd name="adj" fmla="val 1666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" name="Grafik 4" descr="Ein Bild, das Natur, Stern, Outdoorobjekt, Nachthimmel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1912680" y="2183760"/>
            <a:ext cx="7994520" cy="3229920"/>
          </a:xfrm>
          <a:prstGeom prst="rect">
            <a:avLst/>
          </a:prstGeom>
          <a:ln>
            <a:noFill/>
          </a:ln>
        </p:spPr>
      </p:pic>
      <p:pic>
        <p:nvPicPr>
          <p:cNvPr id="58" name="Grafik 3" descr="Ein Bild, das Text enthält.&#10;&#10;Automatisch generierte Beschreibung"/>
          <p:cNvPicPr/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-51000" bright="1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42920" y="643320"/>
            <a:ext cx="3257280" cy="2451240"/>
          </a:xfrm>
          <a:prstGeom prst="rect">
            <a:avLst/>
          </a:prstGeom>
          <a:ln>
            <a:noFill/>
          </a:ln>
        </p:spPr>
      </p:pic>
      <p:pic>
        <p:nvPicPr>
          <p:cNvPr id="59" name="Grafik 25" descr="Ein Bild, das Text enthält.&#10;&#10;Automatisch generierte Beschreibung"/>
          <p:cNvPicPr/>
          <p:nvPr/>
        </p:nvPicPr>
        <p:blipFill>
          <a:blip r:embed="rId6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909120" y="4132440"/>
            <a:ext cx="2733120" cy="2275920"/>
          </a:xfrm>
          <a:prstGeom prst="rect">
            <a:avLst/>
          </a:prstGeom>
          <a:ln>
            <a:noFill/>
          </a:ln>
        </p:spPr>
      </p:pic>
      <p:pic>
        <p:nvPicPr>
          <p:cNvPr id="60" name="Grafik 2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24440" y="2006280"/>
            <a:ext cx="4393080" cy="4373640"/>
          </a:xfrm>
          <a:prstGeom prst="rect">
            <a:avLst/>
          </a:prstGeom>
          <a:ln>
            <a:noFill/>
          </a:ln>
        </p:spPr>
      </p:pic>
      <p:pic>
        <p:nvPicPr>
          <p:cNvPr id="61" name="Grafik 9" descr="Ein Bild, das Gebäude, Altar enthält.&#10;&#10;Automatisch generierte Beschreibung"/>
          <p:cNvPicPr/>
          <p:nvPr/>
        </p:nvPicPr>
        <p:blipFill>
          <a:blip r:embed="rId10">
            <a:alphaModFix amt="1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amount="-100000" bright="45000" contrast="-53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5722920" y="2937240"/>
            <a:ext cx="454680" cy="170640"/>
          </a:xfrm>
          <a:prstGeom prst="rect">
            <a:avLst/>
          </a:prstGeom>
          <a:ln>
            <a:noFill/>
          </a:ln>
        </p:spPr>
      </p:pic>
      <p:pic>
        <p:nvPicPr>
          <p:cNvPr id="62" name="Grafik 12" descr="Ein Bild, das Karte enthält.&#10;&#10;Automatisch generierte Beschreibung"/>
          <p:cNvPicPr/>
          <p:nvPr/>
        </p:nvPicPr>
        <p:blipFill>
          <a:blip r:embed="rId12">
            <a:alphaModFix amt="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87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662080" y="2910960"/>
            <a:ext cx="333720" cy="222480"/>
          </a:xfrm>
          <a:prstGeom prst="rect">
            <a:avLst/>
          </a:prstGeom>
          <a:ln>
            <a:noFill/>
          </a:ln>
        </p:spPr>
      </p:pic>
      <p:pic>
        <p:nvPicPr>
          <p:cNvPr id="63" name="Grafik 5" descr="Ein Bild, das weiß, Geschirr enthält.&#10;&#10;Automatisch generierte Beschreibung"/>
          <p:cNvPicPr/>
          <p:nvPr/>
        </p:nvPicPr>
        <p:blipFill>
          <a:blip r:embed="rId14"/>
          <a:stretch/>
        </p:blipFill>
        <p:spPr>
          <a:xfrm>
            <a:off x="3693240" y="2137680"/>
            <a:ext cx="5001120" cy="4133520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fik 35" descr=""/>
          <p:cNvPicPr/>
          <p:nvPr/>
        </p:nvPicPr>
        <p:blipFill>
          <a:blip r:embed="rId1">
            <a:alphaModFix amt="19000"/>
          </a:blip>
          <a:stretch/>
        </p:blipFill>
        <p:spPr>
          <a:xfrm>
            <a:off x="2507040" y="1753200"/>
            <a:ext cx="6865200" cy="4183560"/>
          </a:xfrm>
          <a:prstGeom prst="rect">
            <a:avLst/>
          </a:prstGeom>
          <a:ln>
            <a:noFill/>
          </a:ln>
        </p:spPr>
      </p:pic>
      <p:pic>
        <p:nvPicPr>
          <p:cNvPr id="65" name="Grafik 8" descr="Ein Bild, das Text enthält.&#10;&#10;Automatisch generierte Beschreibung"/>
          <p:cNvPicPr/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0" t="42916" r="0" b="1693"/>
          <a:stretch/>
        </p:blipFill>
        <p:spPr>
          <a:xfrm>
            <a:off x="0" y="3022560"/>
            <a:ext cx="12191760" cy="3177720"/>
          </a:xfrm>
          <a:prstGeom prst="rect">
            <a:avLst/>
          </a:prstGeom>
          <a:ln>
            <a:noFill/>
          </a:ln>
          <a:effectLst>
            <a:softEdge rad="685800"/>
          </a:effectLst>
        </p:spPr>
      </p:pic>
      <p:sp>
        <p:nvSpPr>
          <p:cNvPr id="66" name="CustomShape 1"/>
          <p:cNvSpPr/>
          <p:nvPr/>
        </p:nvSpPr>
        <p:spPr>
          <a:xfrm>
            <a:off x="1626480" y="1299240"/>
            <a:ext cx="8938800" cy="5253480"/>
          </a:xfrm>
          <a:prstGeom prst="roundRect">
            <a:avLst>
              <a:gd name="adj" fmla="val 16667"/>
            </a:avLst>
          </a:prstGeom>
          <a:solidFill>
            <a:schemeClr val="bg2">
              <a:alpha val="13000"/>
            </a:schemeClr>
          </a:solidFill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" name="Grafik 4" descr="Ein Bild, das Natur, Stern, Outdoorobjekt, Nachthimmel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1912680" y="2183760"/>
            <a:ext cx="7994520" cy="3229920"/>
          </a:xfrm>
          <a:prstGeom prst="rect">
            <a:avLst/>
          </a:prstGeom>
          <a:ln>
            <a:noFill/>
          </a:ln>
        </p:spPr>
      </p:pic>
      <p:pic>
        <p:nvPicPr>
          <p:cNvPr id="68" name="Grafik 25" descr="Ein Bild, das Text enthält.&#10;&#10;Automatisch generierte Beschreibung"/>
          <p:cNvPicPr/>
          <p:nvPr/>
        </p:nvPicPr>
        <p:blipFill>
          <a:blip r:embed="rId4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909120" y="4132440"/>
            <a:ext cx="2733120" cy="2275920"/>
          </a:xfrm>
          <a:prstGeom prst="rect">
            <a:avLst/>
          </a:prstGeom>
          <a:ln>
            <a:noFill/>
          </a:ln>
        </p:spPr>
      </p:pic>
      <p:pic>
        <p:nvPicPr>
          <p:cNvPr id="69" name="Grafik 2" descr=""/>
          <p:cNvPicPr/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amount="-100000" bright="1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3702240" y="-217080"/>
            <a:ext cx="21110760" cy="21016800"/>
          </a:xfrm>
          <a:prstGeom prst="rect">
            <a:avLst/>
          </a:prstGeom>
          <a:ln>
            <a:noFill/>
          </a:ln>
        </p:spPr>
      </p:pic>
      <p:pic>
        <p:nvPicPr>
          <p:cNvPr id="70" name="Grafik 9" descr="Ein Bild, das Gebäude, Altar enthält.&#10;&#10;Automatisch generierte Beschreibung"/>
          <p:cNvPicPr/>
          <p:nvPr/>
        </p:nvPicPr>
        <p:blipFill>
          <a:blip r:embed="rId7">
            <a:alphaModFix amt="1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amount="-100000" bright="45000" contrast="-53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5722920" y="2937240"/>
            <a:ext cx="454680" cy="170640"/>
          </a:xfrm>
          <a:prstGeom prst="rect">
            <a:avLst/>
          </a:prstGeom>
          <a:ln>
            <a:noFill/>
          </a:ln>
        </p:spPr>
      </p:pic>
      <p:pic>
        <p:nvPicPr>
          <p:cNvPr id="71" name="Grafik 3" descr="Ein Bild, das Karte enthält.&#10;&#10;Automatisch generierte Beschreibung"/>
          <p:cNvPicPr/>
          <p:nvPr/>
        </p:nvPicPr>
        <p:blipFill>
          <a:blip r:embed="rId8">
            <a:alphaModFix amt="60000"/>
          </a:blip>
          <a:stretch/>
        </p:blipFill>
        <p:spPr>
          <a:xfrm>
            <a:off x="3530160" y="304920"/>
            <a:ext cx="4993560" cy="6414840"/>
          </a:xfrm>
          <a:prstGeom prst="rect">
            <a:avLst/>
          </a:prstGeom>
          <a:ln>
            <a:noFill/>
          </a:ln>
        </p:spPr>
      </p:pic>
      <p:pic>
        <p:nvPicPr>
          <p:cNvPr id="72" name="Grafik 6" descr=""/>
          <p:cNvPicPr/>
          <p:nvPr/>
        </p:nvPicPr>
        <p:blipFill>
          <a:blip r:embed="rId9"/>
          <a:stretch/>
        </p:blipFill>
        <p:spPr>
          <a:xfrm flipH="1">
            <a:off x="5663160" y="1068840"/>
            <a:ext cx="494280" cy="749520"/>
          </a:xfrm>
          <a:prstGeom prst="rect">
            <a:avLst/>
          </a:prstGeom>
          <a:ln>
            <a:noFill/>
          </a:ln>
        </p:spPr>
      </p:pic>
      <p:pic>
        <p:nvPicPr>
          <p:cNvPr id="73" name="Grafik 12" descr=""/>
          <p:cNvPicPr/>
          <p:nvPr/>
        </p:nvPicPr>
        <p:blipFill>
          <a:blip r:embed="rId10"/>
          <a:stretch/>
        </p:blipFill>
        <p:spPr>
          <a:xfrm>
            <a:off x="7082640" y="1785960"/>
            <a:ext cx="494280" cy="749520"/>
          </a:xfrm>
          <a:prstGeom prst="rect">
            <a:avLst/>
          </a:prstGeom>
          <a:ln>
            <a:noFill/>
          </a:ln>
        </p:spPr>
      </p:pic>
      <p:pic>
        <p:nvPicPr>
          <p:cNvPr id="74" name="Grafik 13" descr=""/>
          <p:cNvPicPr/>
          <p:nvPr/>
        </p:nvPicPr>
        <p:blipFill>
          <a:blip r:embed="rId11"/>
          <a:stretch/>
        </p:blipFill>
        <p:spPr>
          <a:xfrm>
            <a:off x="6358680" y="4895640"/>
            <a:ext cx="494280" cy="749520"/>
          </a:xfrm>
          <a:prstGeom prst="rect">
            <a:avLst/>
          </a:prstGeom>
          <a:ln>
            <a:noFill/>
          </a:ln>
        </p:spPr>
      </p:pic>
      <p:pic>
        <p:nvPicPr>
          <p:cNvPr id="75" name="Grafik 15" descr=""/>
          <p:cNvPicPr/>
          <p:nvPr/>
        </p:nvPicPr>
        <p:blipFill>
          <a:blip r:embed="rId12"/>
          <a:stretch/>
        </p:blipFill>
        <p:spPr>
          <a:xfrm>
            <a:off x="5806080" y="2017080"/>
            <a:ext cx="494280" cy="749520"/>
          </a:xfrm>
          <a:prstGeom prst="rect">
            <a:avLst/>
          </a:prstGeom>
          <a:ln>
            <a:noFill/>
          </a:ln>
        </p:spPr>
      </p:pic>
      <p:sp>
        <p:nvSpPr>
          <p:cNvPr id="76" name="CustomShape 2"/>
          <p:cNvSpPr/>
          <p:nvPr/>
        </p:nvSpPr>
        <p:spPr>
          <a:xfrm>
            <a:off x="8968320" y="225756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Diesel-skandal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7" name="CustomShape 3"/>
          <p:cNvSpPr/>
          <p:nvPr/>
        </p:nvSpPr>
        <p:spPr>
          <a:xfrm>
            <a:off x="7944120" y="9298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ARBEIT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8" name="CustomShape 4"/>
          <p:cNvSpPr/>
          <p:nvPr/>
        </p:nvSpPr>
        <p:spPr>
          <a:xfrm>
            <a:off x="1477080" y="4345920"/>
            <a:ext cx="1870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Insolvenzen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9" name="CustomShape 5"/>
          <p:cNvSpPr/>
          <p:nvPr/>
        </p:nvSpPr>
        <p:spPr>
          <a:xfrm>
            <a:off x="3058200" y="96660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CoVID-19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80" name="CustomShape 6"/>
          <p:cNvSpPr/>
          <p:nvPr/>
        </p:nvSpPr>
        <p:spPr>
          <a:xfrm>
            <a:off x="8968320" y="521424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Wirecard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81" name="CustomShape 7"/>
          <p:cNvSpPr/>
          <p:nvPr/>
        </p:nvSpPr>
        <p:spPr>
          <a:xfrm>
            <a:off x="8900640" y="3482280"/>
            <a:ext cx="26067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Steigende Rechtskosten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82" name="Grafik 34" descr=""/>
          <p:cNvPicPr/>
          <p:nvPr/>
        </p:nvPicPr>
        <p:blipFill>
          <a:blip r:embed="rId13"/>
          <a:stretch/>
        </p:blipFill>
        <p:spPr>
          <a:xfrm flipH="1">
            <a:off x="5036040" y="3596040"/>
            <a:ext cx="494280" cy="749520"/>
          </a:xfrm>
          <a:prstGeom prst="rect">
            <a:avLst/>
          </a:prstGeom>
          <a:ln>
            <a:noFill/>
          </a:ln>
        </p:spPr>
      </p:pic>
      <p:sp>
        <p:nvSpPr>
          <p:cNvPr id="83" name="CustomShape 8"/>
          <p:cNvSpPr/>
          <p:nvPr/>
        </p:nvSpPr>
        <p:spPr>
          <a:xfrm>
            <a:off x="1912680" y="21358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Reisen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84" name="CustomShape 9"/>
          <p:cNvSpPr/>
          <p:nvPr/>
        </p:nvSpPr>
        <p:spPr>
          <a:xfrm>
            <a:off x="1108800" y="331236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Miete</a:t>
            </a:r>
            <a:endParaRPr b="0" lang="de-DE" sz="20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4" dur="indefinite" restart="never" nodeType="tmRoot">
          <p:childTnLst>
            <p:seq>
              <p:cTn id="15" dur="indefinite" nodeType="mainSeq"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fik 20" descr="Ein Bild, das Karte enthält.&#10;&#10;Automatisch generierte Beschreibung"/>
          <p:cNvPicPr/>
          <p:nvPr/>
        </p:nvPicPr>
        <p:blipFill>
          <a:blip r:embed="rId1">
            <a:alphaModFix amt="19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9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849480" y="714960"/>
            <a:ext cx="4354920" cy="5594400"/>
          </a:xfrm>
          <a:prstGeom prst="rect">
            <a:avLst/>
          </a:prstGeom>
          <a:ln>
            <a:noFill/>
          </a:ln>
        </p:spPr>
      </p:pic>
      <p:pic>
        <p:nvPicPr>
          <p:cNvPr id="86" name="Grafik 5" descr=""/>
          <p:cNvPicPr/>
          <p:nvPr/>
        </p:nvPicPr>
        <p:blipFill>
          <a:blip r:embed="rId3"/>
          <a:stretch/>
        </p:blipFill>
        <p:spPr>
          <a:xfrm>
            <a:off x="2443320" y="2496960"/>
            <a:ext cx="2495520" cy="110592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1626480" y="1419840"/>
            <a:ext cx="8938800" cy="4343760"/>
          </a:xfrm>
          <a:prstGeom prst="roundRect">
            <a:avLst>
              <a:gd name="adj" fmla="val 16667"/>
            </a:avLst>
          </a:prstGeom>
          <a:solidFill>
            <a:schemeClr val="bg2">
              <a:alpha val="31000"/>
            </a:schemeClr>
          </a:solidFill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89" name="Picture 4" descr="Loop Glow GIF by bigblueboo - Find &amp; Share on GIPHY"/>
          <p:cNvPicPr/>
          <p:nvPr/>
        </p:nvPicPr>
        <p:blipFill>
          <a:blip r:embed="rId4"/>
          <a:stretch/>
        </p:blipFill>
        <p:spPr>
          <a:xfrm>
            <a:off x="6988680" y="2413440"/>
            <a:ext cx="2222280" cy="222228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0" name="Grafik 11" descr=""/>
          <p:cNvPicPr/>
          <p:nvPr/>
        </p:nvPicPr>
        <p:blipFill>
          <a:blip r:embed="rId5"/>
          <a:stretch/>
        </p:blipFill>
        <p:spPr>
          <a:xfrm>
            <a:off x="2945880" y="1211040"/>
            <a:ext cx="5998320" cy="4920840"/>
          </a:xfrm>
          <a:prstGeom prst="rect">
            <a:avLst/>
          </a:prstGeom>
          <a:ln>
            <a:noFill/>
          </a:ln>
        </p:spPr>
      </p:pic>
      <p:pic>
        <p:nvPicPr>
          <p:cNvPr id="91" name="Grafik 2" descr=""/>
          <p:cNvPicPr/>
          <p:nvPr/>
        </p:nvPicPr>
        <p:blipFill>
          <a:blip r:embed="rId6"/>
          <a:srcRect l="73678" t="0" r="0" b="29484"/>
          <a:stretch/>
        </p:blipFill>
        <p:spPr>
          <a:xfrm>
            <a:off x="7352280" y="1194120"/>
            <a:ext cx="1584720" cy="3480840"/>
          </a:xfrm>
          <a:prstGeom prst="rect">
            <a:avLst/>
          </a:prstGeom>
          <a:ln>
            <a:noFill/>
          </a:ln>
        </p:spPr>
      </p:pic>
      <p:pic>
        <p:nvPicPr>
          <p:cNvPr id="92" name="Grafik 13" descr=""/>
          <p:cNvPicPr/>
          <p:nvPr/>
        </p:nvPicPr>
        <p:blipFill>
          <a:blip r:embed="rId7"/>
          <a:stretch/>
        </p:blipFill>
        <p:spPr>
          <a:xfrm>
            <a:off x="4790160" y="4012200"/>
            <a:ext cx="1832760" cy="1823760"/>
          </a:xfrm>
          <a:prstGeom prst="rect">
            <a:avLst/>
          </a:prstGeom>
          <a:ln>
            <a:noFill/>
          </a:ln>
        </p:spPr>
      </p:pic>
      <p:pic>
        <p:nvPicPr>
          <p:cNvPr id="93" name="Grafik 18" descr=""/>
          <p:cNvPicPr/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96400" y="3229920"/>
            <a:ext cx="1611000" cy="1235520"/>
          </a:xfrm>
          <a:prstGeom prst="rect">
            <a:avLst/>
          </a:prstGeom>
          <a:ln>
            <a:noFill/>
          </a:ln>
        </p:spPr>
      </p:pic>
      <p:pic>
        <p:nvPicPr>
          <p:cNvPr id="94" name="Grafik 23" descr=""/>
          <p:cNvPicPr/>
          <p:nvPr/>
        </p:nvPicPr>
        <p:blipFill>
          <a:blip r:embed="rId10"/>
          <a:stretch/>
        </p:blipFill>
        <p:spPr>
          <a:xfrm>
            <a:off x="3691080" y="1127880"/>
            <a:ext cx="4258080" cy="1623960"/>
          </a:xfrm>
          <a:prstGeom prst="rect">
            <a:avLst/>
          </a:prstGeom>
          <a:ln>
            <a:noFill/>
          </a:ln>
        </p:spPr>
      </p:pic>
      <p:pic>
        <p:nvPicPr>
          <p:cNvPr id="95" name="Grafik 3" descr="Ein Bild, das Text, Buch enthält.&#10;&#10;Automatisch generierte Beschreibung"/>
          <p:cNvPicPr/>
          <p:nvPr/>
        </p:nvPicPr>
        <p:blipFill>
          <a:blip r:embed="rId11"/>
          <a:srcRect l="0" t="29680" r="50578" b="33717"/>
          <a:stretch/>
        </p:blipFill>
        <p:spPr>
          <a:xfrm>
            <a:off x="2525400" y="3256200"/>
            <a:ext cx="1172160" cy="837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96" name="Grafik 21" descr=""/>
          <p:cNvPicPr/>
          <p:nvPr/>
        </p:nvPicPr>
        <p:blipFill>
          <a:blip r:embed="rId12">
            <a:alphaModFix amt="67000"/>
          </a:blip>
          <a:stretch/>
        </p:blipFill>
        <p:spPr>
          <a:xfrm flipH="1">
            <a:off x="4298760" y="4820400"/>
            <a:ext cx="3492000" cy="1570320"/>
          </a:xfrm>
          <a:prstGeom prst="rect">
            <a:avLst/>
          </a:prstGeom>
          <a:ln>
            <a:noFill/>
          </a:ln>
          <a:effectLst>
            <a:softEdge rad="469900"/>
          </a:effectLst>
        </p:spPr>
      </p:pic>
      <p:sp>
        <p:nvSpPr>
          <p:cNvPr id="97" name="CustomShape 3"/>
          <p:cNvSpPr/>
          <p:nvPr/>
        </p:nvSpPr>
        <p:spPr>
          <a:xfrm>
            <a:off x="8968680" y="225756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Diesel-skandal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7944120" y="9298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ARBEIT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3058200" y="96660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CoVID-19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9033840" y="49240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Wirecard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9355320" y="3524760"/>
            <a:ext cx="26067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Steigende Rechtskosten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2" name="CustomShape 8"/>
          <p:cNvSpPr/>
          <p:nvPr/>
        </p:nvSpPr>
        <p:spPr>
          <a:xfrm>
            <a:off x="1956600" y="18982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Reisen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1477080" y="4345920"/>
            <a:ext cx="18702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Insolvenzen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04" name="CustomShape 10"/>
          <p:cNvSpPr/>
          <p:nvPr/>
        </p:nvSpPr>
        <p:spPr>
          <a:xfrm>
            <a:off x="1108800" y="331236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Miete</a:t>
            </a:r>
            <a:endParaRPr b="0" lang="de-DE" sz="20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rafik 20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193920" cy="1265040"/>
          </a:xfrm>
          <a:prstGeom prst="rect">
            <a:avLst/>
          </a:prstGeom>
          <a:ln>
            <a:noFill/>
          </a:ln>
        </p:spPr>
      </p:pic>
      <p:pic>
        <p:nvPicPr>
          <p:cNvPr id="106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1156680" y="1347480"/>
            <a:ext cx="2606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CoVID-19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10" name="Grafik 21" descr="Ein Bild, das Text enthält.&#10;&#10;Automatisch generierte Beschreibung"/>
          <p:cNvPicPr/>
          <p:nvPr/>
        </p:nvPicPr>
        <p:blipFill>
          <a:blip r:embed="rId3">
            <a:alphaModFix amt="36000"/>
          </a:blip>
          <a:stretch/>
        </p:blipFill>
        <p:spPr>
          <a:xfrm flipH="1">
            <a:off x="5855040" y="1598400"/>
            <a:ext cx="344880" cy="523080"/>
          </a:xfrm>
          <a:prstGeom prst="rect">
            <a:avLst/>
          </a:prstGeom>
          <a:ln>
            <a:noFill/>
          </a:ln>
        </p:spPr>
      </p:pic>
      <p:sp>
        <p:nvSpPr>
          <p:cNvPr id="111" name="CustomShape 4"/>
          <p:cNvSpPr/>
          <p:nvPr/>
        </p:nvSpPr>
        <p:spPr>
          <a:xfrm>
            <a:off x="1156680" y="2743200"/>
            <a:ext cx="7621200" cy="347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Was beschäftigt die Menschen und die Wirtschaft?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Kurzarbeit &amp; unsichere Arbeitsplätze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Reiseverbot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Neue Regeln und ständige Änderungen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Impfen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Die Anzahl der Anfragen bei JURCALL steigen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um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bis zu 50%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48acda"/>
                </a:solidFill>
                <a:latin typeface="DINOT-BlackItalic"/>
              </a:rPr>
              <a:t>Erste Hilfe: JURCALL!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12" name="Grafik 9" descr="Ein Bild, das Text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4576320" y="3661560"/>
            <a:ext cx="6677640" cy="2291400"/>
          </a:xfrm>
          <a:prstGeom prst="rect">
            <a:avLst/>
          </a:prstGeom>
          <a:ln>
            <a:noFill/>
          </a:ln>
        </p:spPr>
      </p:pic>
      <p:pic>
        <p:nvPicPr>
          <p:cNvPr id="113" name="Grafik 34" descr="Ein Bild, das dunkel, Rauch, kommend, beobachtend enthält.&#10;&#10;Automatisch generierte Beschreibung"/>
          <p:cNvPicPr/>
          <p:nvPr/>
        </p:nvPicPr>
        <p:blipFill>
          <a:blip r:embed="rId5">
            <a:alphaModFix amt="58000"/>
          </a:blip>
          <a:stretch/>
        </p:blipFill>
        <p:spPr>
          <a:xfrm>
            <a:off x="7856640" y="939600"/>
            <a:ext cx="3833640" cy="152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rafik 20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4496040" cy="1692000"/>
          </a:xfrm>
          <a:prstGeom prst="rect">
            <a:avLst/>
          </a:prstGeom>
          <a:ln>
            <a:noFill/>
          </a:ln>
        </p:spPr>
      </p:pic>
      <p:pic>
        <p:nvPicPr>
          <p:cNvPr id="115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1156680" y="1347480"/>
            <a:ext cx="38336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Kurzarbeit &amp; 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unsichere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Arbeitsplätze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19" name="Grafik 21" descr="Ein Bild, das Text enthält.&#10;&#10;Automatisch generierte Beschreibung"/>
          <p:cNvPicPr/>
          <p:nvPr/>
        </p:nvPicPr>
        <p:blipFill>
          <a:blip r:embed="rId3">
            <a:alphaModFix amt="36000"/>
          </a:blip>
          <a:stretch/>
        </p:blipFill>
        <p:spPr>
          <a:xfrm flipH="1">
            <a:off x="5855040" y="1598400"/>
            <a:ext cx="344880" cy="52308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1156680" y="2956680"/>
            <a:ext cx="10403280" cy="304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In Rechtsfragen zum Arbeitsplatz bezahlt</a:t>
            </a:r>
            <a:br/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jeder selbst – unabhängig vom Ausgang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• 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Durchschnittliche Kosten pro Fall liegen bei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4.500 €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• 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268.570 Betriebe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haben Kurzarbeit gemeldet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• 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Betroffen sind mehr als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2 Millionen Arbeitnehmer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     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davon  fast 700.000 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wegen Covid-19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48acda"/>
                </a:solidFill>
                <a:latin typeface="DINOT-BlackItalic"/>
              </a:rPr>
              <a:t>Steigende Insolvenzzahlen werden erwartet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21" name="Grafik 10" descr=""/>
          <p:cNvPicPr/>
          <p:nvPr/>
        </p:nvPicPr>
        <p:blipFill>
          <a:blip r:embed="rId4"/>
          <a:stretch/>
        </p:blipFill>
        <p:spPr>
          <a:xfrm rot="21315600">
            <a:off x="7993080" y="2540880"/>
            <a:ext cx="1604160" cy="2043000"/>
          </a:xfrm>
          <a:prstGeom prst="rect">
            <a:avLst/>
          </a:prstGeom>
          <a:ln>
            <a:noFill/>
          </a:ln>
        </p:spPr>
      </p:pic>
      <p:pic>
        <p:nvPicPr>
          <p:cNvPr id="122" name="Grafik 11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-28000"/>
                    </a14:imgEffect>
                  </a14:imgLayer>
                </a14:imgProps>
              </a:ext>
            </a:extLst>
          </a:blip>
          <a:stretch/>
        </p:blipFill>
        <p:spPr>
          <a:xfrm rot="20846400">
            <a:off x="9981360" y="2645640"/>
            <a:ext cx="1292760" cy="2097360"/>
          </a:xfrm>
          <a:prstGeom prst="rect">
            <a:avLst/>
          </a:prstGeom>
          <a:ln>
            <a:noFill/>
          </a:ln>
        </p:spPr>
      </p:pic>
      <p:pic>
        <p:nvPicPr>
          <p:cNvPr id="123" name="Grafik 12" descr="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 contrast="-49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222760" y="3996360"/>
            <a:ext cx="2156760" cy="1765080"/>
          </a:xfrm>
          <a:prstGeom prst="rect">
            <a:avLst/>
          </a:prstGeom>
          <a:ln>
            <a:noFill/>
          </a:ln>
        </p:spPr>
      </p:pic>
      <p:pic>
        <p:nvPicPr>
          <p:cNvPr id="124" name="Grafik 13" descr="Ein Bild, das dunkel, Rauch, kommend, beobachtend enthält.&#10;&#10;Automatisch generierte Beschreibung"/>
          <p:cNvPicPr/>
          <p:nvPr/>
        </p:nvPicPr>
        <p:blipFill>
          <a:blip r:embed="rId9">
            <a:alphaModFix amt="58000"/>
          </a:blip>
          <a:stretch/>
        </p:blipFill>
        <p:spPr>
          <a:xfrm>
            <a:off x="7856640" y="939600"/>
            <a:ext cx="3833640" cy="152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afik 1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907360" y="2130120"/>
            <a:ext cx="5378040" cy="4124520"/>
          </a:xfrm>
          <a:prstGeom prst="rect">
            <a:avLst/>
          </a:prstGeom>
          <a:ln>
            <a:noFill/>
          </a:ln>
        </p:spPr>
      </p:pic>
      <p:pic>
        <p:nvPicPr>
          <p:cNvPr id="126" name="Grafik 20" descr=""/>
          <p:cNvPicPr/>
          <p:nvPr/>
        </p:nvPicPr>
        <p:blipFill>
          <a:blip r:embed="rId3"/>
          <a:stretch/>
        </p:blipFill>
        <p:spPr>
          <a:xfrm>
            <a:off x="631800" y="936720"/>
            <a:ext cx="3733920" cy="1509120"/>
          </a:xfrm>
          <a:prstGeom prst="rect">
            <a:avLst/>
          </a:prstGeom>
          <a:ln>
            <a:noFill/>
          </a:ln>
        </p:spPr>
      </p:pic>
      <p:pic>
        <p:nvPicPr>
          <p:cNvPr id="127" name="Grafik 15" descr=""/>
          <p:cNvPicPr/>
          <p:nvPr/>
        </p:nvPicPr>
        <p:blipFill>
          <a:blip r:embed="rId4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15280" y="2063520"/>
            <a:ext cx="3034080" cy="2204280"/>
          </a:xfrm>
          <a:prstGeom prst="rect">
            <a:avLst/>
          </a:prstGeom>
          <a:ln>
            <a:noFill/>
          </a:ln>
        </p:spPr>
      </p:pic>
      <p:pic>
        <p:nvPicPr>
          <p:cNvPr id="128" name="Grafik 32" descr="Ein Bild, das Karte enthält.&#10;&#10;Automatisch generierte Beschreibung"/>
          <p:cNvPicPr/>
          <p:nvPr/>
        </p:nvPicPr>
        <p:blipFill>
          <a:blip r:embed="rId6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76212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0" name="Grafik 2" descr="Ein Bild, das Nachthimmel enthält.&#10;&#10;Automatisch generierte Beschreibung"/>
          <p:cNvPicPr/>
          <p:nvPr/>
        </p:nvPicPr>
        <p:blipFill>
          <a:blip r:embed="rId7"/>
          <a:stretch/>
        </p:blipFill>
        <p:spPr>
          <a:xfrm>
            <a:off x="2907360" y="2394720"/>
            <a:ext cx="8079120" cy="168912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Reisen 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und die Folgen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33" name="Grafik 21" descr="Ein Bild, das Text enthält.&#10;&#10;Automatisch generierte Beschreibung"/>
          <p:cNvPicPr/>
          <p:nvPr/>
        </p:nvPicPr>
        <p:blipFill>
          <a:blip r:embed="rId8">
            <a:alphaModFix amt="36000"/>
          </a:blip>
          <a:stretch/>
        </p:blipFill>
        <p:spPr>
          <a:xfrm flipH="1">
            <a:off x="5855040" y="1598400"/>
            <a:ext cx="344880" cy="523080"/>
          </a:xfrm>
          <a:prstGeom prst="rect">
            <a:avLst/>
          </a:prstGeom>
          <a:ln>
            <a:noFill/>
          </a:ln>
        </p:spPr>
      </p:pic>
      <p:pic>
        <p:nvPicPr>
          <p:cNvPr id="134" name="Grafik 3" descr="Ein Bild, das dunkel, Rauch, kommend, beobachtend enthält.&#10;&#10;Automatisch generierte Beschreibung"/>
          <p:cNvPicPr/>
          <p:nvPr/>
        </p:nvPicPr>
        <p:blipFill>
          <a:blip r:embed="rId9">
            <a:alphaModFix amt="58000"/>
          </a:blip>
          <a:stretch/>
        </p:blipFill>
        <p:spPr>
          <a:xfrm>
            <a:off x="7856640" y="939600"/>
            <a:ext cx="3833640" cy="1524600"/>
          </a:xfrm>
          <a:prstGeom prst="rect">
            <a:avLst/>
          </a:prstGeom>
          <a:ln>
            <a:noFill/>
          </a:ln>
        </p:spPr>
      </p:pic>
      <p:sp>
        <p:nvSpPr>
          <p:cNvPr id="135" name="CustomShape 4"/>
          <p:cNvSpPr/>
          <p:nvPr/>
        </p:nvSpPr>
        <p:spPr>
          <a:xfrm>
            <a:off x="631800" y="3857760"/>
            <a:ext cx="3345480" cy="150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48acda"/>
                </a:solidFill>
                <a:latin typeface="DINOT-Black"/>
              </a:rPr>
              <a:t>Das geht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Hilfe für Fluggesellschaften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9 Mrd. €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zahlt der Bund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zur Rettung der Lufthansa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8024400" y="3092760"/>
            <a:ext cx="3833640" cy="329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ee8208"/>
                </a:solidFill>
                <a:latin typeface="DINOT-Black"/>
              </a:rPr>
              <a:t>Das geht Nicht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Einfache Rückerstattungen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von Reisekosten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Wer Reisen direkt bei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aus-</a:t>
            </a:r>
            <a:br/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ländischen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Unternehmen gebucht hat, muss sich für Stornierungen mit der dortigen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Rechtslage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auseinandersetzen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Aft>
                <a:spcPts val="601"/>
              </a:spcAf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Unsere Erfahrung: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Mit einem Anwalt erhält man sein Geld zurück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85000"/>
              </a:lnSpc>
              <a:spcAft>
                <a:spcPts val="601"/>
              </a:spcAft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	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rafik 20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89160" cy="1501200"/>
          </a:xfrm>
          <a:prstGeom prst="rect">
            <a:avLst/>
          </a:prstGeom>
          <a:ln>
            <a:noFill/>
          </a:ln>
        </p:spPr>
      </p:pic>
      <p:pic>
        <p:nvPicPr>
          <p:cNvPr id="138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1156680" y="134748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Streit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um Miete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42" name="Grafik 21" descr="Ein Bild, das Text enthält.&#10;&#10;Automatisch generierte Beschreibung"/>
          <p:cNvPicPr/>
          <p:nvPr/>
        </p:nvPicPr>
        <p:blipFill>
          <a:blip r:embed="rId3">
            <a:alphaModFix amt="36000"/>
          </a:blip>
          <a:stretch/>
        </p:blipFill>
        <p:spPr>
          <a:xfrm flipH="1">
            <a:off x="5855040" y="1598400"/>
            <a:ext cx="344880" cy="52308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1156680" y="2956680"/>
            <a:ext cx="10403280" cy="316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Covid-Verordnung „keine Kündigung wegen Miet-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Rückstand“ galt nur bis Ende 2020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400" spc="-1" strike="noStrike">
                <a:solidFill>
                  <a:srgbClr val="ee8208"/>
                </a:solidFill>
                <a:latin typeface="DINOT-BlackItalic"/>
              </a:rPr>
              <a:t>Rechtslage unklar</a:t>
            </a:r>
            <a:endParaRPr b="0" lang="de-DE" sz="24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Gewerbetreibende zahlen Miete, dürfen aber nicht öffnen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(z. B. Friseure, Gastronomie, Veranstaltungshäuser) 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Existenzen sind bedroht und Familien privat am Limit 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601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Was können die Menschen morgen noch bezahlen?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Steigende Privat-Insolvenzzahlen werden erwartet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44" name="Grafik 2" descr="Ein Bild, das Text, Schild, dunkel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10001160" y="3037680"/>
            <a:ext cx="1639440" cy="1068480"/>
          </a:xfrm>
          <a:prstGeom prst="rect">
            <a:avLst/>
          </a:prstGeom>
          <a:ln>
            <a:noFill/>
          </a:ln>
        </p:spPr>
      </p:pic>
      <p:pic>
        <p:nvPicPr>
          <p:cNvPr id="145" name="Grafik 14" descr="Ein Bild, das dunkel enthält.&#10;&#10;Automatisch generierte Beschreibung"/>
          <p:cNvPicPr/>
          <p:nvPr/>
        </p:nvPicPr>
        <p:blipFill>
          <a:blip r:embed="rId5">
            <a:alphaModFix amt="59000"/>
          </a:blip>
          <a:stretch/>
        </p:blipFill>
        <p:spPr>
          <a:xfrm flipH="1" rot="21326400">
            <a:off x="7892640" y="1610640"/>
            <a:ext cx="4286160" cy="2202840"/>
          </a:xfrm>
          <a:prstGeom prst="rect">
            <a:avLst/>
          </a:prstGeom>
          <a:ln>
            <a:noFill/>
          </a:ln>
        </p:spPr>
      </p:pic>
      <p:pic>
        <p:nvPicPr>
          <p:cNvPr id="146" name="Grafik 17" descr="Ein Bild, das dunkel, Rauch, kommend, beobachtend enthält.&#10;&#10;Automatisch generierte Beschreibung"/>
          <p:cNvPicPr/>
          <p:nvPr/>
        </p:nvPicPr>
        <p:blipFill>
          <a:blip r:embed="rId6">
            <a:alphaModFix amt="58000"/>
          </a:blip>
          <a:stretch/>
        </p:blipFill>
        <p:spPr>
          <a:xfrm>
            <a:off x="7856640" y="939600"/>
            <a:ext cx="3833640" cy="1524600"/>
          </a:xfrm>
          <a:prstGeom prst="rect">
            <a:avLst/>
          </a:prstGeom>
          <a:ln>
            <a:noFill/>
          </a:ln>
        </p:spPr>
      </p:pic>
      <p:pic>
        <p:nvPicPr>
          <p:cNvPr id="147" name="Grafik 7" descr="Ein Bild, das dunkel, Nachthimmel enthält.&#10;&#10;Automatisch generierte Beschreibung"/>
          <p:cNvPicPr/>
          <p:nvPr/>
        </p:nvPicPr>
        <p:blipFill>
          <a:blip r:embed="rId7"/>
          <a:stretch/>
        </p:blipFill>
        <p:spPr>
          <a:xfrm>
            <a:off x="7679520" y="2968560"/>
            <a:ext cx="2899800" cy="2169000"/>
          </a:xfrm>
          <a:prstGeom prst="rect">
            <a:avLst/>
          </a:prstGeom>
          <a:ln>
            <a:noFill/>
          </a:ln>
        </p:spPr>
      </p:pic>
      <p:pic>
        <p:nvPicPr>
          <p:cNvPr id="148" name="Grafik 9" descr="Ein Bild, das Text, dunkel enthält.&#10;&#10;Automatisch generierte Beschreibung"/>
          <p:cNvPicPr/>
          <p:nvPr/>
        </p:nvPicPr>
        <p:blipFill>
          <a:blip r:embed="rId8"/>
          <a:stretch/>
        </p:blipFill>
        <p:spPr>
          <a:xfrm>
            <a:off x="8732160" y="4910040"/>
            <a:ext cx="2567880" cy="102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26" dur="indefinite" restart="never" nodeType="tmRoot">
          <p:childTnLst>
            <p:seq>
              <p:cTn id="127" dur="indefinite" nodeType="mainSeq"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rafik 20" descr=""/>
          <p:cNvPicPr/>
          <p:nvPr/>
        </p:nvPicPr>
        <p:blipFill>
          <a:blip r:embed="rId1"/>
          <a:stretch/>
        </p:blipFill>
        <p:spPr>
          <a:xfrm>
            <a:off x="631800" y="936720"/>
            <a:ext cx="3997440" cy="1504440"/>
          </a:xfrm>
          <a:prstGeom prst="rect">
            <a:avLst/>
          </a:prstGeom>
          <a:ln>
            <a:noFill/>
          </a:ln>
        </p:spPr>
      </p:pic>
      <p:pic>
        <p:nvPicPr>
          <p:cNvPr id="150" name="Grafik 32" descr="Ein Bild, das Karte enthält.&#10;&#10;Automatisch generierte Beschreibung"/>
          <p:cNvPicPr/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77640" y="857880"/>
            <a:ext cx="4098600" cy="528480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754560" y="996120"/>
            <a:ext cx="10683000" cy="519156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13243320" y="4232160"/>
            <a:ext cx="3552120" cy="12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Das Jahr 2020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Ereignisse, die diese Entwicklung</a:t>
            </a:r>
            <a:br/>
            <a:r>
              <a:rPr b="0" lang="de-DE" sz="1800" spc="-1" strike="noStrike">
                <a:solidFill>
                  <a:srgbClr val="ffffff"/>
                </a:solidFill>
                <a:latin typeface="DINOT-Light"/>
              </a:rPr>
              <a:t>beschleunigten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153" name="Grafik 7" descr="Ein Bild, das Text enthält.&#10;&#10;Automatisch generierte Beschreibung"/>
          <p:cNvPicPr/>
          <p:nvPr/>
        </p:nvPicPr>
        <p:blipFill>
          <a:blip r:embed="rId3">
            <a:alphaModFix amt="43000"/>
          </a:blip>
          <a:stretch/>
        </p:blipFill>
        <p:spPr>
          <a:xfrm>
            <a:off x="7705080" y="3151800"/>
            <a:ext cx="1593720" cy="147492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1156680" y="1332720"/>
            <a:ext cx="3833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Streit </a:t>
            </a:r>
            <a:br/>
            <a:r>
              <a:rPr b="1" lang="de-DE" sz="2000" spc="-1" strike="noStrike" cap="all">
                <a:solidFill>
                  <a:srgbClr val="ffffff"/>
                </a:solidFill>
                <a:latin typeface="DINOT-Black"/>
              </a:rPr>
              <a:t>wird teurer 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55" name="Grafik 21" descr="Ein Bild, das Text enthält.&#10;&#10;Automatisch generierte Beschreibung"/>
          <p:cNvPicPr/>
          <p:nvPr/>
        </p:nvPicPr>
        <p:blipFill>
          <a:blip r:embed="rId4">
            <a:alphaModFix amt="36000"/>
          </a:blip>
          <a:stretch/>
        </p:blipFill>
        <p:spPr>
          <a:xfrm flipH="1">
            <a:off x="6595920" y="1973520"/>
            <a:ext cx="344880" cy="523080"/>
          </a:xfrm>
          <a:prstGeom prst="rect">
            <a:avLst/>
          </a:prstGeom>
          <a:ln>
            <a:noFill/>
          </a:ln>
        </p:spPr>
      </p:pic>
      <p:pic>
        <p:nvPicPr>
          <p:cNvPr id="156" name="Grafik 3" descr=""/>
          <p:cNvPicPr/>
          <p:nvPr/>
        </p:nvPicPr>
        <p:blipFill>
          <a:blip r:embed="rId5">
            <a:alphaModFix amt="57000"/>
          </a:blip>
          <a:stretch/>
        </p:blipFill>
        <p:spPr>
          <a:xfrm>
            <a:off x="7653960" y="505800"/>
            <a:ext cx="3783600" cy="2381400"/>
          </a:xfrm>
          <a:prstGeom prst="rect">
            <a:avLst/>
          </a:prstGeom>
          <a:ln>
            <a:noFill/>
          </a:ln>
        </p:spPr>
      </p:pic>
      <p:pic>
        <p:nvPicPr>
          <p:cNvPr id="157" name="Grafik 13" descr=""/>
          <p:cNvPicPr/>
          <p:nvPr/>
        </p:nvPicPr>
        <p:blipFill>
          <a:blip r:embed="rId6">
            <a:alphaModFix amt="5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amount="-100000" bright="-34000"/>
                    </a14:imgEffect>
                  </a14:imgLayer>
                </a14:imgProps>
              </a:ext>
            </a:extLst>
          </a:blip>
          <a:stretch/>
        </p:blipFill>
        <p:spPr>
          <a:xfrm rot="10800000">
            <a:off x="3362040" y="1242720"/>
            <a:ext cx="2352600" cy="892440"/>
          </a:xfrm>
          <a:prstGeom prst="rect">
            <a:avLst/>
          </a:prstGeom>
          <a:ln>
            <a:noFill/>
          </a:ln>
        </p:spPr>
      </p:pic>
      <p:sp>
        <p:nvSpPr>
          <p:cNvPr id="158" name="CustomShape 4"/>
          <p:cNvSpPr/>
          <p:nvPr/>
        </p:nvSpPr>
        <p:spPr>
          <a:xfrm>
            <a:off x="1156680" y="2956680"/>
            <a:ext cx="10403280" cy="356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5000"/>
              </a:lnSpc>
              <a:spcAft>
                <a:spcPts val="601"/>
              </a:spcAft>
            </a:pPr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Beschlüsse des Gesetzgebers erhöhen </a:t>
            </a:r>
            <a:br/>
            <a:r>
              <a:rPr b="1" lang="de-DE" sz="2000" spc="-1" strike="noStrike" cap="all">
                <a:solidFill>
                  <a:srgbClr val="57595d"/>
                </a:solidFill>
                <a:latin typeface="DINOT-Black"/>
              </a:rPr>
              <a:t>ab 01.01.2021 DIE Rechtskosten um ca. 13%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Arbeitsrechtsfälle kosten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durchschnittlich 4.500 €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Vertragsstreitigkeiten (z. B. Diesel)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durchschnittlich 6.000 €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Arzthaftungsfälle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zwischen 5.000 und 15.000 € 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exklusive </a:t>
            </a:r>
            <a:br/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notwendiger Gutachten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Mietstreitigkeiten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etwa 2.500 €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85000"/>
              </a:lnSpc>
              <a:spcBef>
                <a:spcPts val="601"/>
              </a:spcBef>
              <a:spcAft>
                <a:spcPts val="1199"/>
              </a:spcAft>
              <a:buClr>
                <a:srgbClr val="57595d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Ordnungswidrigkeiten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zwischen</a:t>
            </a:r>
            <a:r>
              <a:rPr b="0" lang="de-DE" sz="1800" spc="-1" strike="noStrike">
                <a:solidFill>
                  <a:srgbClr val="57595d"/>
                </a:solidFill>
                <a:latin typeface="DINOT-Light"/>
              </a:rPr>
              <a:t> </a:t>
            </a:r>
            <a:r>
              <a:rPr b="1" lang="de-DE" sz="1800" spc="-1" strike="noStrike">
                <a:solidFill>
                  <a:srgbClr val="ee8208"/>
                </a:solidFill>
                <a:latin typeface="DINOT-BlackItalic"/>
              </a:rPr>
              <a:t>800 und 1.000 €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</a:pPr>
            <a:r>
              <a:rPr b="1" lang="de-DE" sz="1800" spc="-1" strike="noStrike">
                <a:solidFill>
                  <a:srgbClr val="48acda"/>
                </a:solidFill>
                <a:latin typeface="DINOT-BlackItalic"/>
              </a:rPr>
              <a:t>Anteil Fälle mit Streitwert &gt; 4.000 € seit 2010 von 33,5% auf 41,8% gestiegen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ee8208"/>
                </a:solidFill>
                <a:latin typeface="DINOT-BlackItalic"/>
              </a:rPr>
              <a:t>Die steigenden Kosten erhöhen die Barriere,  zu seinem Recht zu kommen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59" name="Grafik 12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4000" contrast="-43000"/>
                    </a14:imgEffect>
                  </a14:imgLayer>
                </a14:imgProps>
              </a:ext>
            </a:extLst>
          </a:blip>
          <a:stretch/>
        </p:blipFill>
        <p:spPr>
          <a:xfrm rot="165000">
            <a:off x="9313920" y="2781000"/>
            <a:ext cx="2234880" cy="1853640"/>
          </a:xfrm>
          <a:prstGeom prst="rect">
            <a:avLst/>
          </a:prstGeom>
          <a:ln>
            <a:noFill/>
          </a:ln>
        </p:spPr>
      </p:pic>
      <p:pic>
        <p:nvPicPr>
          <p:cNvPr id="160" name="Grafik 5" descr="Ein Bild, das Text, Helm enthält.&#10;&#10;Automatisch generierte Beschreibung"/>
          <p:cNvPicPr/>
          <p:nvPr/>
        </p:nvPicPr>
        <p:blipFill>
          <a:blip r:embed="rId10"/>
          <a:stretch/>
        </p:blipFill>
        <p:spPr>
          <a:xfrm>
            <a:off x="8148600" y="4295160"/>
            <a:ext cx="2237400" cy="110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a8b6e"/>
      </a:dk2>
      <a:lt2>
        <a:srgbClr val="57595d"/>
      </a:lt2>
      <a:accent1>
        <a:srgbClr val="a0a5aa"/>
      </a:accent1>
      <a:accent2>
        <a:srgbClr val="d2d7dc"/>
      </a:accent2>
      <a:accent3>
        <a:srgbClr val="ee8208"/>
      </a:accent3>
      <a:accent4>
        <a:srgbClr val="48acda"/>
      </a:accent4>
      <a:accent5>
        <a:srgbClr val="7f7f7f"/>
      </a:accent5>
      <a:accent6>
        <a:srgbClr val="7f7f7f"/>
      </a:accent6>
      <a:hlink>
        <a:srgbClr val="7f7f7f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a8b6e"/>
      </a:dk2>
      <a:lt2>
        <a:srgbClr val="57595d"/>
      </a:lt2>
      <a:accent1>
        <a:srgbClr val="a0a5aa"/>
      </a:accent1>
      <a:accent2>
        <a:srgbClr val="d2d7dc"/>
      </a:accent2>
      <a:accent3>
        <a:srgbClr val="ee8208"/>
      </a:accent3>
      <a:accent4>
        <a:srgbClr val="48acda"/>
      </a:accent4>
      <a:accent5>
        <a:srgbClr val="7f7f7f"/>
      </a:accent5>
      <a:accent6>
        <a:srgbClr val="7f7f7f"/>
      </a:accent6>
      <a:hlink>
        <a:srgbClr val="7f7f7f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LibreOffice/6.4.5.2$Windows_X86_64 LibreOffice_project/a726b36747cf2001e06b58ad5db1aa3a9a1872d6</Application>
  <Words>765</Words>
  <Paragraphs>153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2020-12-21T16:03:49Z</dcterms:created>
  <dc:creator>office2</dc:creator>
  <dc:description/>
  <dc:language>de-DE</dc:language>
  <cp:lastModifiedBy/>
  <dcterms:modified xsi:type="dcterms:W3CDTF">2021-01-28T12:13:45Z</dcterms:modified>
  <cp:revision>210</cp:revision>
  <dc:subject/>
  <dc:title>Lorem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16</vt:i4>
  </property>
  <property fmtid="{D5CDD505-2E9C-101B-9397-08002B2CF9AE}" pid="8" name="PresentationFormat">
    <vt:lpwstr>Breitbild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  <property fmtid="{D5CDD505-2E9C-101B-9397-08002B2CF9AE}" pid="12" name="contentStatus">
    <vt:lpwstr>Endgültig</vt:lpwstr>
  </property>
  <property fmtid="{D5CDD505-2E9C-101B-9397-08002B2CF9AE}" pid="13" name="_MarkAsFinal">
    <vt:bool>1</vt:bool>
  </property>
</Properties>
</file>